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22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76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0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138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93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06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0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86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70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9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250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4DD08-F89E-4701-AE09-618AD667BC26}" type="datetimeFigureOut">
              <a:rPr lang="zh-TW" altLang="en-US" smtClean="0"/>
              <a:t>2018/7/18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7727B-E297-4E96-BA07-3F53DF035A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51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3"/>
          <p:cNvGrpSpPr/>
          <p:nvPr/>
        </p:nvGrpSpPr>
        <p:grpSpPr>
          <a:xfrm>
            <a:off x="-14799" y="1484783"/>
            <a:ext cx="9158799" cy="2304257"/>
            <a:chOff x="-122303" y="-85966"/>
            <a:chExt cx="9158799" cy="1304508"/>
          </a:xfrm>
        </p:grpSpPr>
        <p:sp>
          <p:nvSpPr>
            <p:cNvPr id="5" name="矩形 4"/>
            <p:cNvSpPr/>
            <p:nvPr/>
          </p:nvSpPr>
          <p:spPr>
            <a:xfrm>
              <a:off x="-122303" y="-85966"/>
              <a:ext cx="9144000" cy="1296545"/>
            </a:xfrm>
            <a:prstGeom prst="rect">
              <a:avLst/>
            </a:prstGeom>
            <a:solidFill>
              <a:srgbClr val="FF505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個案報告</a:t>
              </a:r>
              <a:r>
                <a:rPr lang="en-US" altLang="zh-TW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_</a:t>
              </a:r>
              <a:r>
                <a:rPr lang="zh-TW" altLang="en-US" sz="4000" b="1" kern="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醫師模板</a:t>
              </a:r>
              <a:endParaRPr lang="zh-TW" altLang="en-US" sz="4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-107504" y="1137010"/>
              <a:ext cx="9144000" cy="81532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1661-CA60-4B7B-965B-734F3D4BA48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865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病患的血壓控制</a:t>
            </a:r>
            <a:r>
              <a:rPr lang="zh-TW" altLang="en-US" dirty="0" smtClean="0"/>
              <a:t>建議</a:t>
            </a:r>
            <a:r>
              <a:rPr lang="en-US" altLang="zh-TW" dirty="0" smtClean="0"/>
              <a:t>(</a:t>
            </a:r>
            <a:r>
              <a:rPr lang="zh-TW" altLang="en-US" dirty="0" smtClean="0"/>
              <a:t>範例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提出高血壓</a:t>
            </a:r>
            <a:r>
              <a:rPr lang="zh-TW" altLang="en-US" dirty="0"/>
              <a:t>的治療建議</a:t>
            </a:r>
            <a:r>
              <a:rPr lang="en-US" altLang="zh-TW" dirty="0"/>
              <a:t>(</a:t>
            </a:r>
            <a:r>
              <a:rPr lang="zh-TW" altLang="en-US" dirty="0"/>
              <a:t>實證醫學觀點或治療指引等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455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病患的血壓控制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病人執行心血管照護後血壓</a:t>
            </a:r>
            <a:r>
              <a:rPr lang="zh-TW" altLang="en-US" dirty="0"/>
              <a:t>控制情形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522050"/>
              </p:ext>
            </p:extLst>
          </p:nvPr>
        </p:nvGraphicFramePr>
        <p:xfrm>
          <a:off x="1015042" y="2613325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日期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血壓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819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個案</a:t>
            </a:r>
            <a:r>
              <a:rPr lang="zh-TW" altLang="en-US" sz="3600" dirty="0" smtClean="0"/>
              <a:t>治療後的心血管危險因子追蹤變化 </a:t>
            </a:r>
            <a:endParaRPr kumimoji="1"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354294"/>
              </p:ext>
            </p:extLst>
          </p:nvPr>
        </p:nvGraphicFramePr>
        <p:xfrm>
          <a:off x="457200" y="1600200"/>
          <a:ext cx="8229600" cy="2220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37558"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日期</a:t>
                      </a:r>
                      <a:endParaRPr lang="en-US" altLang="zh-TW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zh-TW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項目</a:t>
                      </a:r>
                      <a:endParaRPr lang="zh-TW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Hb</a:t>
                      </a:r>
                      <a:r>
                        <a:rPr lang="en-US" sz="1400" kern="1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A1C</a:t>
                      </a:r>
                      <a:r>
                        <a:rPr lang="en-US" altLang="zh-TW" sz="1400" kern="1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(%)</a:t>
                      </a:r>
                      <a:endParaRPr lang="zh-TW" sz="1400" kern="10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HDL(mg/</a:t>
                      </a:r>
                      <a:r>
                        <a:rPr lang="en-US" sz="1400" kern="100" dirty="0" err="1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sz="1400" kern="1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LDL (mg/</a:t>
                      </a:r>
                      <a:r>
                        <a:rPr lang="en-US" sz="1400" kern="100" dirty="0" err="1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sz="1400" kern="1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Triglyceride (mg/</a:t>
                      </a:r>
                      <a:r>
                        <a:rPr lang="en-US" altLang="zh-TW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TW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457200" y="1600200"/>
            <a:ext cx="2053087" cy="720306"/>
          </a:xfrm>
          <a:prstGeom prst="line">
            <a:avLst/>
          </a:prstGeom>
          <a:ln w="3175">
            <a:solidFill>
              <a:schemeClr val="bg2">
                <a:lumMod val="1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537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成功或失敗</a:t>
            </a:r>
            <a:r>
              <a:rPr lang="en-US" altLang="zh-TW" dirty="0"/>
              <a:t>–</a:t>
            </a:r>
            <a:r>
              <a:rPr lang="zh-TW" altLang="en-US" dirty="0"/>
              <a:t>關鍵在何處</a:t>
            </a:r>
            <a:r>
              <a:rPr lang="en-US" altLang="zh-TW" dirty="0"/>
              <a:t>,</a:t>
            </a:r>
            <a:r>
              <a:rPr lang="zh-TW" altLang="en-US" dirty="0"/>
              <a:t>詳述</a:t>
            </a:r>
            <a:r>
              <a:rPr lang="zh-TW" altLang="en-US" dirty="0" smtClean="0"/>
              <a:t>討論</a:t>
            </a:r>
            <a:endParaRPr lang="en-US" altLang="zh-TW" dirty="0" smtClean="0"/>
          </a:p>
          <a:p>
            <a:r>
              <a:rPr lang="zh-TW" altLang="en-US" dirty="0" smtClean="0"/>
              <a:t>本個案</a:t>
            </a:r>
            <a:r>
              <a:rPr lang="zh-TW" altLang="zh-TW" dirty="0" smtClean="0"/>
              <a:t>學習</a:t>
            </a:r>
            <a:r>
              <a:rPr lang="zh-TW" altLang="zh-TW" dirty="0"/>
              <a:t>重點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957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時間分配</a:t>
            </a:r>
            <a:r>
              <a:rPr lang="en-US" altLang="zh-TW" dirty="0" smtClean="0"/>
              <a:t>(</a:t>
            </a:r>
            <a:r>
              <a:rPr lang="zh-TW" altLang="en-US" dirty="0" smtClean="0"/>
              <a:t>報告時間</a:t>
            </a:r>
            <a:r>
              <a:rPr lang="en-US" altLang="zh-TW" dirty="0" smtClean="0"/>
              <a:t>:12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2474" y="1600200"/>
            <a:ext cx="8229600" cy="4525963"/>
          </a:xfrm>
        </p:spPr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病史、身體檢查、實驗室檢查、生理檢查、目前藥物使用</a:t>
            </a:r>
            <a:r>
              <a:rPr lang="en-US" altLang="zh-TW" dirty="0" smtClean="0"/>
              <a:t>:</a:t>
            </a:r>
            <a:r>
              <a:rPr lang="zh-TW" altLang="en-US" dirty="0" smtClean="0"/>
              <a:t>五分鐘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/>
              <a:t>討論（根據病人的現有疾病依實證醫學分別討論</a:t>
            </a:r>
            <a:r>
              <a:rPr lang="zh-TW" altLang="en-US" dirty="0" smtClean="0"/>
              <a:t>）</a:t>
            </a:r>
            <a:r>
              <a:rPr lang="en-US" altLang="zh-TW" dirty="0" smtClean="0"/>
              <a:t>:</a:t>
            </a:r>
            <a:r>
              <a:rPr lang="zh-TW" altLang="en-US" dirty="0" smtClean="0"/>
              <a:t>四分鐘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病患心血管危險因子追蹤變化和總結</a:t>
            </a:r>
            <a:r>
              <a:rPr lang="en-US" altLang="zh-TW" dirty="0" smtClean="0"/>
              <a:t>:</a:t>
            </a:r>
            <a:r>
              <a:rPr lang="zh-TW" altLang="en-US" dirty="0" smtClean="0"/>
              <a:t>三分鐘 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0182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26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個案報告內容參考</a:t>
            </a:r>
            <a:r>
              <a:rPr lang="en-US" altLang="zh-TW" dirty="0"/>
              <a:t>(</a:t>
            </a:r>
            <a:r>
              <a:rPr lang="zh-TW" altLang="en-US" dirty="0"/>
              <a:t>範例</a:t>
            </a:r>
            <a:r>
              <a:rPr lang="en-US" altLang="zh-TW" dirty="0"/>
              <a:t>)-</a:t>
            </a:r>
            <a:r>
              <a:rPr lang="zh-TW" altLang="en-US" dirty="0"/>
              <a:t>醫師 </a:t>
            </a:r>
            <a:endParaRPr kumimoji="1" lang="zh-TW" altLang="en-US" dirty="0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073727" y="3886200"/>
            <a:ext cx="6698673" cy="1263914"/>
          </a:xfrm>
        </p:spPr>
        <p:txBody>
          <a:bodyPr>
            <a:normAutofit/>
          </a:bodyPr>
          <a:lstStyle/>
          <a:p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院所名稱</a:t>
            </a:r>
            <a:r>
              <a:rPr lang="en-US" altLang="zh-Hant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:◎ ◎</a:t>
            </a:r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院所 </a:t>
            </a:r>
            <a:endParaRPr lang="en-US" altLang="zh-Hant" dirty="0" smtClean="0">
              <a:solidFill>
                <a:schemeClr val="tx1"/>
              </a:solidFill>
              <a:latin typeface="新細明體"/>
              <a:ea typeface="新細明體"/>
              <a:cs typeface="新細明體"/>
            </a:endParaRPr>
          </a:p>
          <a:p>
            <a:r>
              <a:rPr lang="zh-Hant" altLang="en-US" dirty="0" smtClean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報 </a:t>
            </a:r>
            <a:r>
              <a:rPr lang="zh-Hant" altLang="en-US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告 人</a:t>
            </a:r>
            <a:r>
              <a:rPr lang="en-US" altLang="zh-Hant" dirty="0">
                <a:solidFill>
                  <a:schemeClr val="tx1"/>
                </a:solidFill>
                <a:latin typeface="新細明體"/>
                <a:ea typeface="新細明體"/>
                <a:cs typeface="新細明體"/>
              </a:rPr>
              <a:t>:○○○ </a:t>
            </a:r>
            <a:endParaRPr lang="en-US" altLang="zh-Hant" dirty="0" smtClean="0">
              <a:solidFill>
                <a:schemeClr val="tx1"/>
              </a:solidFill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235814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病史 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X</a:t>
            </a:r>
            <a:r>
              <a:rPr lang="zh-TW" altLang="en-US" dirty="0" smtClean="0"/>
              <a:t>先生</a:t>
            </a:r>
            <a:r>
              <a:rPr lang="en-US" altLang="zh-TW" dirty="0" smtClean="0"/>
              <a:t>,OO</a:t>
            </a:r>
            <a:r>
              <a:rPr lang="zh-TW" altLang="en-US" dirty="0" smtClean="0"/>
              <a:t>歲</a:t>
            </a:r>
            <a:r>
              <a:rPr lang="en-US" altLang="zh-TW" dirty="0" smtClean="0"/>
              <a:t>,</a:t>
            </a:r>
            <a:r>
              <a:rPr lang="zh-TW" altLang="en-US" dirty="0" smtClean="0"/>
              <a:t>罹患糖尿病（已</a:t>
            </a:r>
            <a:r>
              <a:rPr lang="en-US" altLang="zh-TW" dirty="0" smtClean="0"/>
              <a:t>OO</a:t>
            </a:r>
            <a:r>
              <a:rPr lang="zh-TW" altLang="en-US" dirty="0" smtClean="0"/>
              <a:t>年）、高血壓（已</a:t>
            </a:r>
            <a:r>
              <a:rPr lang="en-US" altLang="zh-TW" dirty="0" smtClean="0"/>
              <a:t>OO</a:t>
            </a:r>
            <a:r>
              <a:rPr lang="zh-TW" altLang="en-US" dirty="0" smtClean="0"/>
              <a:t>年）、高血脂（已</a:t>
            </a:r>
            <a:r>
              <a:rPr lang="en-US" altLang="zh-TW" dirty="0" smtClean="0"/>
              <a:t>OO</a:t>
            </a:r>
            <a:r>
              <a:rPr lang="zh-TW" altLang="en-US" dirty="0" smtClean="0"/>
              <a:t>年），一</a:t>
            </a:r>
            <a:r>
              <a:rPr lang="zh-TW" altLang="en-US" dirty="0"/>
              <a:t>直 </a:t>
            </a:r>
            <a:r>
              <a:rPr lang="zh-TW" altLang="en-US" dirty="0" smtClean="0"/>
              <a:t>服用口服藥物治療，近幾個月用藥</a:t>
            </a:r>
            <a:r>
              <a:rPr lang="zh-TW" altLang="en-US" dirty="0"/>
              <a:t>為 </a:t>
            </a:r>
            <a:r>
              <a:rPr lang="en-US" altLang="zh-TW" dirty="0" smtClean="0"/>
              <a:t>XXX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XXmg</a:t>
            </a:r>
            <a:r>
              <a:rPr lang="en-US" altLang="zh-TW" dirty="0" smtClean="0"/>
              <a:t>)BID </a:t>
            </a:r>
            <a:r>
              <a:rPr lang="en-US" altLang="zh-TW" dirty="0"/>
              <a:t>+ </a:t>
            </a:r>
            <a:r>
              <a:rPr lang="en-US" altLang="zh-TW" dirty="0" smtClean="0"/>
              <a:t>XXX(</a:t>
            </a:r>
            <a:r>
              <a:rPr lang="en-US" altLang="zh-TW" dirty="0" err="1" smtClean="0"/>
              <a:t>XXmg</a:t>
            </a:r>
            <a:r>
              <a:rPr lang="en-US" altLang="zh-TW" dirty="0" smtClean="0"/>
              <a:t>) BID </a:t>
            </a:r>
            <a:r>
              <a:rPr lang="en-US" altLang="zh-TW" dirty="0"/>
              <a:t>+ </a:t>
            </a:r>
            <a:r>
              <a:rPr lang="en-US" altLang="zh-TW" dirty="0" smtClean="0">
                <a:latin typeface="Arial"/>
                <a:cs typeface="Arial"/>
              </a:rPr>
              <a:t>XXX(</a:t>
            </a:r>
            <a:r>
              <a:rPr lang="en-US" altLang="zh-TW" dirty="0" err="1" smtClean="0">
                <a:latin typeface="Arial"/>
                <a:cs typeface="Arial"/>
              </a:rPr>
              <a:t>XXmg</a:t>
            </a:r>
            <a:r>
              <a:rPr lang="en-US" altLang="zh-TW" dirty="0" smtClean="0">
                <a:latin typeface="Arial"/>
                <a:cs typeface="Arial"/>
              </a:rPr>
              <a:t>) </a:t>
            </a:r>
            <a:r>
              <a:rPr lang="en-US" altLang="zh-TW" dirty="0" smtClean="0"/>
              <a:t>QD</a:t>
            </a:r>
            <a:r>
              <a:rPr lang="zh-TW" altLang="en-US" dirty="0" smtClean="0"/>
              <a:t>，因</a:t>
            </a:r>
            <a:r>
              <a:rPr lang="en-US" altLang="zh-TW" dirty="0" smtClean="0"/>
              <a:t>XXX</a:t>
            </a:r>
            <a:r>
              <a:rPr lang="zh-TW" altLang="en-US" dirty="0" smtClean="0"/>
              <a:t>前來門診就醫</a:t>
            </a:r>
            <a:r>
              <a:rPr lang="en-US" altLang="zh-TW" dirty="0"/>
              <a:t>,</a:t>
            </a:r>
            <a:r>
              <a:rPr lang="zh-TW" altLang="en-US" dirty="0"/>
              <a:t>不過並無其它身體不適</a:t>
            </a:r>
            <a:r>
              <a:rPr lang="zh-TW" altLang="en-US" dirty="0" smtClean="0"/>
              <a:t>。</a:t>
            </a:r>
            <a:r>
              <a:rPr lang="en-US" altLang="zh-TW" dirty="0" smtClean="0"/>
              <a:t>X</a:t>
            </a:r>
            <a:r>
              <a:rPr lang="zh-TW" altLang="en-US" dirty="0" smtClean="0"/>
              <a:t>先生的</a:t>
            </a:r>
            <a:r>
              <a:rPr lang="zh-TW" altLang="en-US" dirty="0"/>
              <a:t>母親 有糖尿病</a:t>
            </a:r>
            <a:r>
              <a:rPr lang="en-US" altLang="zh-TW" dirty="0"/>
              <a:t>,</a:t>
            </a:r>
            <a:r>
              <a:rPr lang="zh-TW" altLang="en-US" dirty="0" smtClean="0"/>
              <a:t>幾年前因</a:t>
            </a:r>
            <a:r>
              <a:rPr lang="en-US" altLang="zh-TW" dirty="0" smtClean="0"/>
              <a:t>XXX</a:t>
            </a:r>
            <a:r>
              <a:rPr lang="zh-TW" altLang="en-US" dirty="0" smtClean="0"/>
              <a:t>過</a:t>
            </a:r>
            <a:r>
              <a:rPr lang="zh-TW" altLang="en-US" dirty="0"/>
              <a:t>世</a:t>
            </a:r>
            <a:r>
              <a:rPr lang="zh-TW" altLang="en-US" dirty="0" smtClean="0"/>
              <a:t>。抽菸一天</a:t>
            </a:r>
            <a:r>
              <a:rPr lang="en-US" altLang="zh-TW" dirty="0" smtClean="0"/>
              <a:t>X</a:t>
            </a:r>
            <a:r>
              <a:rPr lang="zh-TW" altLang="en-US" dirty="0" smtClean="0"/>
              <a:t>包，已有</a:t>
            </a:r>
            <a:r>
              <a:rPr lang="en-US" altLang="zh-TW" dirty="0" smtClean="0"/>
              <a:t>XX</a:t>
            </a:r>
            <a:r>
              <a:rPr lang="zh-TW" altLang="en-US" dirty="0" smtClean="0"/>
              <a:t>年，偶而在應酬</a:t>
            </a:r>
            <a:r>
              <a:rPr lang="zh-TW" altLang="en-US" dirty="0"/>
              <a:t>時少量</a:t>
            </a:r>
            <a:r>
              <a:rPr lang="zh-TW" altLang="en-US" dirty="0" smtClean="0"/>
              <a:t>飲酒，無規律運動，也沒有定期執行血糖、（血壓、血脂）監測</a:t>
            </a:r>
            <a:r>
              <a:rPr lang="zh-TW" altLang="en-US" dirty="0"/>
              <a:t>。 </a:t>
            </a:r>
            <a:endParaRPr lang="zh-TW" altLang="en-US" dirty="0" smtClean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546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身體診查 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身高</a:t>
            </a:r>
            <a:r>
              <a:rPr lang="en-US" altLang="zh-TW" dirty="0" smtClean="0"/>
              <a:t>XXX</a:t>
            </a:r>
            <a:r>
              <a:rPr lang="zh-TW" altLang="en-US" dirty="0" smtClean="0"/>
              <a:t>公分</a:t>
            </a:r>
            <a:r>
              <a:rPr lang="en-US" altLang="zh-TW" dirty="0"/>
              <a:t>,</a:t>
            </a:r>
            <a:r>
              <a:rPr lang="zh-TW" altLang="en-US" dirty="0" smtClean="0"/>
              <a:t>體重</a:t>
            </a:r>
            <a:r>
              <a:rPr lang="en-US" altLang="zh-TW" dirty="0" smtClean="0"/>
              <a:t>XXX</a:t>
            </a:r>
            <a:r>
              <a:rPr lang="zh-TW" altLang="en-US" dirty="0" smtClean="0"/>
              <a:t>公斤</a:t>
            </a:r>
            <a:r>
              <a:rPr lang="zh-TW" altLang="zh-TW" dirty="0" smtClean="0"/>
              <a:t>(</a:t>
            </a:r>
            <a:r>
              <a:rPr lang="zh-TW" altLang="en-US" dirty="0" smtClean="0"/>
              <a:t>理想體重</a:t>
            </a:r>
            <a:r>
              <a:rPr lang="en-US" altLang="zh-TW" dirty="0"/>
              <a:t>57</a:t>
            </a:r>
            <a:r>
              <a:rPr lang="zh-TW" altLang="en-US" dirty="0"/>
              <a:t>公</a:t>
            </a:r>
            <a:r>
              <a:rPr lang="zh-TW" altLang="en-US" dirty="0" smtClean="0"/>
              <a:t>斤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r>
              <a:rPr lang="en-US" altLang="zh-TW" dirty="0" smtClean="0"/>
              <a:t>BMI</a:t>
            </a:r>
            <a:r>
              <a:rPr lang="zh-TW" altLang="en-US" dirty="0"/>
              <a:t>:</a:t>
            </a:r>
            <a:r>
              <a:rPr lang="en-US" altLang="zh-TW" dirty="0" smtClean="0"/>
              <a:t>XXX,</a:t>
            </a:r>
            <a:r>
              <a:rPr lang="zh-TW" altLang="en-US" dirty="0" smtClean="0"/>
              <a:t>血壓</a:t>
            </a:r>
            <a:r>
              <a:rPr lang="en-US" altLang="zh-TW" dirty="0" smtClean="0"/>
              <a:t>XXX/XX mmHg</a:t>
            </a:r>
            <a:r>
              <a:rPr lang="zh-TW" altLang="en-US" dirty="0" smtClean="0"/>
              <a:t>，其它理學檢查無特殊發現或（其他異常記錄）。 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422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481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實驗室檢查 </a:t>
            </a:r>
            <a:endParaRPr kumimoji="1" lang="zh-TW" altLang="en-US" sz="36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004923"/>
              </p:ext>
            </p:extLst>
          </p:nvPr>
        </p:nvGraphicFramePr>
        <p:xfrm>
          <a:off x="1699404" y="1026543"/>
          <a:ext cx="6254151" cy="5586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3796"/>
                <a:gridCol w="2018581"/>
                <a:gridCol w="1302589"/>
                <a:gridCol w="1889185"/>
              </a:tblGrid>
              <a:tr h="344194">
                <a:tc>
                  <a:txBody>
                    <a:bodyPr/>
                    <a:lstStyle/>
                    <a:p>
                      <a:r>
                        <a:rPr lang="zh-TW" altLang="en-US" sz="1200" kern="1200" baseline="0" dirty="0" smtClean="0">
                          <a:latin typeface="+mj-ea"/>
                          <a:ea typeface="+mj-ea"/>
                        </a:rPr>
                        <a:t>日期</a:t>
                      </a:r>
                      <a:endParaRPr lang="zh-TW" altLang="en-US" sz="1200" b="1" kern="1200" baseline="0" dirty="0" smtClean="0">
                        <a:solidFill>
                          <a:schemeClr val="lt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baseline="0" dirty="0" smtClean="0"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項目</a:t>
                      </a:r>
                      <a:endParaRPr lang="zh-TW" altLang="en-US" sz="1400" b="1" kern="1200" baseline="0" dirty="0" smtClean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200" kern="1200" baseline="0" dirty="0" smtClean="0">
                          <a:latin typeface="+mj-ea"/>
                          <a:ea typeface="+mj-ea"/>
                        </a:rPr>
                        <a:t>檢驗值</a:t>
                      </a:r>
                      <a:endParaRPr lang="zh-TW" altLang="en-US" sz="1200" b="1" kern="1200" baseline="0" dirty="0" smtClean="0">
                        <a:solidFill>
                          <a:schemeClr val="lt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200" baseline="0" dirty="0" smtClean="0">
                          <a:latin typeface="+mj-ea"/>
                          <a:ea typeface="+mj-ea"/>
                        </a:rPr>
                        <a:t>正常值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5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Glucose AC(mg/</a:t>
                      </a:r>
                      <a:r>
                        <a:rPr lang="en-US" altLang="zh-TW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18000" marR="18000" marT="18000" marB="1800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Glucose PC(mg/</a:t>
                      </a:r>
                      <a:r>
                        <a:rPr lang="en-US" altLang="zh-TW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18000" marR="18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aseline="0" dirty="0" smtClean="0">
                        <a:latin typeface="Arial" panose="020B0604020202020204" pitchFamily="34" charset="0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Hb</a:t>
                      </a: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400" kern="100" baseline="-2500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C(%)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HDL(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LDL(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Triglyceride(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GOT(AST) 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U/L</a:t>
                      </a: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GPT(ALT) 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U/L</a:t>
                      </a: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BUN 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Creatinine </a:t>
                      </a: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altLang="zh-TW" sz="1400" kern="100" baseline="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00" baseline="0" dirty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Uric </a:t>
                      </a:r>
                      <a:r>
                        <a:rPr lang="en-US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Acid</a:t>
                      </a: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</a:t>
                      </a:r>
                      <a:r>
                        <a:rPr lang="en-US" altLang="zh-TW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</a:t>
                      </a: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)</a:t>
                      </a:r>
                      <a:endParaRPr lang="zh-TW" altLang="zh-TW" sz="1400" kern="100" baseline="0" dirty="0" smtClean="0"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baseline="0" dirty="0" err="1">
                          <a:effectLst/>
                          <a:latin typeface="Arial" panose="020B0604020202020204" pitchFamily="34" charset="0"/>
                          <a:ea typeface="標楷體"/>
                          <a:cs typeface="Arial" panose="020B0604020202020204" pitchFamily="34" charset="0"/>
                        </a:rPr>
                        <a:t>eGFR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Urine Microalbuminuria</a:t>
                      </a:r>
                      <a:r>
                        <a:rPr lang="zh-TW" altLang="en-US" sz="1400" kern="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TW" sz="1400" kern="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</a:t>
                      </a:r>
                      <a:r>
                        <a:rPr lang="en-US" altLang="zh-TW" sz="1400" kern="100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dL</a:t>
                      </a:r>
                      <a:r>
                        <a:rPr lang="zh-TW" altLang="en-US" sz="1400" kern="1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TW" sz="1400" kern="100" baseline="0" dirty="0">
                        <a:effectLst/>
                        <a:latin typeface="Arial" panose="020B0604020202020204" pitchFamily="34" charset="0"/>
                        <a:ea typeface="新細明體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0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60903"/>
            <a:ext cx="8229600" cy="1143000"/>
          </a:xfrm>
        </p:spPr>
        <p:txBody>
          <a:bodyPr/>
          <a:lstStyle/>
          <a:p>
            <a:r>
              <a:rPr lang="zh-TW" altLang="en-US" dirty="0"/>
              <a:t>生理檢查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438372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zh-TW" sz="1600" b="1" kern="100" dirty="0">
                          <a:effectLst/>
                          <a:latin typeface="+mj-ea"/>
                          <a:ea typeface="+mj-ea"/>
                        </a:rPr>
                        <a:t>項目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zh-TW" sz="1600" b="1" kern="100" dirty="0">
                          <a:effectLst/>
                          <a:latin typeface="+mj-ea"/>
                          <a:ea typeface="+mj-ea"/>
                        </a:rPr>
                        <a:t>日期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zh-TW" sz="1600" b="1" kern="100" dirty="0">
                          <a:effectLst/>
                          <a:latin typeface="+mj-ea"/>
                          <a:ea typeface="+mj-ea"/>
                        </a:rPr>
                        <a:t>結果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66370"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kern="100" dirty="0">
                          <a:effectLst/>
                          <a:latin typeface="+mj-ea"/>
                          <a:ea typeface="+mj-ea"/>
                        </a:rPr>
                        <a:t>EKG(</a:t>
                      </a:r>
                      <a:r>
                        <a:rPr lang="zh-TW" sz="1600" kern="100" dirty="0">
                          <a:effectLst/>
                          <a:latin typeface="+mj-ea"/>
                          <a:ea typeface="+mj-ea"/>
                        </a:rPr>
                        <a:t>心電圖</a:t>
                      </a:r>
                      <a:r>
                        <a:rPr lang="en-US" sz="1600" kern="100" dirty="0"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en-US" sz="16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66370"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踝肱血壓指數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(ABI)</a:t>
                      </a:r>
                      <a:r>
                        <a:rPr lang="zh-TW" altLang="zh-TW" sz="16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166370"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2514600" algn="l"/>
                        </a:tabLst>
                      </a:pPr>
                      <a:endParaRPr lang="zh-TW" sz="16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19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zh-TW" altLang="en-US" sz="3600" dirty="0" smtClean="0"/>
              <a:t>藥物及治療方式</a:t>
            </a:r>
            <a:r>
              <a:rPr kumimoji="1" lang="en-US" altLang="zh-TW" sz="3600" dirty="0" smtClean="0"/>
              <a:t>(</a:t>
            </a:r>
            <a:r>
              <a:rPr kumimoji="1" lang="zh-TW" altLang="en-US" sz="3600" dirty="0" smtClean="0"/>
              <a:t>包括糖尿病、高血壓、高脂血症之藥物</a:t>
            </a:r>
            <a:r>
              <a:rPr kumimoji="1" lang="en-US" altLang="zh-TW" sz="3600" dirty="0" smtClean="0"/>
              <a:t>)</a:t>
            </a:r>
            <a:endParaRPr kumimoji="1" lang="zh-TW" altLang="en-US" sz="36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847203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5887"/>
                <a:gridCol w="663371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j-ea"/>
                          <a:ea typeface="+mj-ea"/>
                        </a:rPr>
                        <a:t>日期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+mj-ea"/>
                          <a:ea typeface="+mj-ea"/>
                        </a:rPr>
                        <a:t>藥名、劑量、用法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4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91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Hant" altLang="en-US" sz="3200" dirty="0" smtClean="0"/>
              <a:t>討論</a:t>
            </a:r>
            <a:r>
              <a:rPr lang="zh-TW" altLang="en-US" sz="3200" dirty="0" smtClean="0"/>
              <a:t>（根據病人的現有疾病依實證醫學分別討論）</a:t>
            </a:r>
            <a:r>
              <a:rPr lang="zh-Hant" altLang="en-US" sz="3200" dirty="0" smtClean="0"/>
              <a:t> </a:t>
            </a:r>
            <a:endParaRPr kumimoji="1"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l"/>
            </a:pPr>
            <a:r>
              <a:rPr lang="zh-TW" altLang="en-US" dirty="0"/>
              <a:t>病患的血糖控制</a:t>
            </a:r>
            <a:r>
              <a:rPr lang="zh-TW" altLang="en-US" dirty="0" smtClean="0"/>
              <a:t>建議（包括藥物及生活習慣）</a:t>
            </a:r>
            <a:endParaRPr lang="en-US" altLang="zh-TW" dirty="0" smtClean="0"/>
          </a:p>
          <a:p>
            <a:pPr>
              <a:buFont typeface="Wingdings" charset="2"/>
              <a:buChar char="l"/>
            </a:pPr>
            <a:r>
              <a:rPr lang="zh-TW" altLang="en-US" dirty="0" smtClean="0"/>
              <a:t>病患</a:t>
            </a:r>
            <a:r>
              <a:rPr lang="zh-TW" altLang="en-US" dirty="0"/>
              <a:t>的血壓控制</a:t>
            </a:r>
            <a:r>
              <a:rPr lang="zh-TW" altLang="en-US" dirty="0" smtClean="0"/>
              <a:t>建議（包括藥物及生活習慣）</a:t>
            </a:r>
            <a:endParaRPr lang="en-US" altLang="zh-TW" dirty="0" smtClean="0"/>
          </a:p>
          <a:p>
            <a:pPr>
              <a:buFont typeface="Wingdings" charset="2"/>
              <a:buChar char="l"/>
            </a:pPr>
            <a:r>
              <a:rPr lang="zh-TW" altLang="en-US" dirty="0" smtClean="0"/>
              <a:t>病患</a:t>
            </a:r>
            <a:r>
              <a:rPr lang="zh-TW" altLang="en-US" dirty="0"/>
              <a:t>的血脂肪控制</a:t>
            </a:r>
            <a:r>
              <a:rPr lang="zh-TW" altLang="en-US" dirty="0" smtClean="0"/>
              <a:t>建議（包括藥物及生活習慣</a:t>
            </a:r>
            <a:endParaRPr lang="en-US" altLang="zh-TW" dirty="0" smtClean="0"/>
          </a:p>
          <a:p>
            <a:pPr>
              <a:buFont typeface="Wingdings" charset="2"/>
              <a:buChar char="l"/>
            </a:pPr>
            <a:r>
              <a:rPr lang="zh-TW" altLang="en-US" dirty="0" smtClean="0"/>
              <a:t>病患的心血管危險因子及處置建議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（包括藥物及生活習慣）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724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病患</a:t>
            </a:r>
            <a:r>
              <a:rPr lang="zh-TW" altLang="en-US" dirty="0"/>
              <a:t>的血壓</a:t>
            </a:r>
            <a:r>
              <a:rPr lang="zh-TW" altLang="en-US" dirty="0" smtClean="0"/>
              <a:t>控制</a:t>
            </a:r>
            <a:r>
              <a:rPr lang="en-US" altLang="zh-TW" dirty="0" smtClean="0"/>
              <a:t>(</a:t>
            </a:r>
            <a:r>
              <a:rPr lang="zh-TW" altLang="en-US" dirty="0" smtClean="0"/>
              <a:t>範例</a:t>
            </a:r>
            <a:r>
              <a:rPr lang="en-US" altLang="zh-TW" sz="3100" dirty="0" smtClean="0"/>
              <a:t>)</a:t>
            </a:r>
            <a:br>
              <a:rPr lang="en-US" altLang="zh-TW" sz="3100" dirty="0" smtClean="0"/>
            </a:br>
            <a:r>
              <a:rPr lang="en-US" altLang="zh-TW" sz="3100" dirty="0" smtClean="0"/>
              <a:t>(</a:t>
            </a:r>
            <a:r>
              <a:rPr lang="zh-TW" altLang="en-US" sz="3100" dirty="0" smtClean="0"/>
              <a:t>其餘危險因子可照此模板進行報告</a:t>
            </a:r>
            <a:r>
              <a:rPr lang="en-US" altLang="zh-TW" sz="3100" dirty="0" smtClean="0"/>
              <a:t>)</a:t>
            </a:r>
            <a:endParaRPr lang="zh-TW" altLang="en-US" sz="31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病人目前血壓控制情形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851671"/>
              </p:ext>
            </p:extLst>
          </p:nvPr>
        </p:nvGraphicFramePr>
        <p:xfrm>
          <a:off x="1015042" y="2613325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日期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血壓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15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如螢幕大小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PowerPoint 簡報</vt:lpstr>
      <vt:lpstr>個案報告內容參考(範例)-醫師 </vt:lpstr>
      <vt:lpstr>病史 </vt:lpstr>
      <vt:lpstr>身體診查 </vt:lpstr>
      <vt:lpstr>實驗室檢查 </vt:lpstr>
      <vt:lpstr>生理檢查</vt:lpstr>
      <vt:lpstr>藥物及治療方式(包括糖尿病、高血壓、高脂血症之藥物)</vt:lpstr>
      <vt:lpstr>討論（根據病人的現有疾病依實證醫學分別討論） </vt:lpstr>
      <vt:lpstr>病患的血壓控制(範例) (其餘危險因子可照此模板進行報告)</vt:lpstr>
      <vt:lpstr>病患的血壓控制建議(範例)</vt:lpstr>
      <vt:lpstr>病患的血壓控制</vt:lpstr>
      <vt:lpstr>個案治療後的心血管危險因子追蹤變化 </vt:lpstr>
      <vt:lpstr>總結</vt:lpstr>
      <vt:lpstr>時間分配(報告時間:12分鐘)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DrWuCC</dc:creator>
  <cp:lastModifiedBy>DrWuCC</cp:lastModifiedBy>
  <cp:revision>1</cp:revision>
  <dcterms:created xsi:type="dcterms:W3CDTF">2018-07-18T09:43:56Z</dcterms:created>
  <dcterms:modified xsi:type="dcterms:W3CDTF">2018-07-18T09:44:22Z</dcterms:modified>
</cp:coreProperties>
</file>