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314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5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F0295-48A1-44DE-8D9C-2FC1DDEDC9B7}" type="datetimeFigureOut">
              <a:rPr lang="zh-TW" altLang="en-US" smtClean="0"/>
              <a:pPr/>
              <a:t>2018/7/18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2EB12-812C-4DCB-B520-D5808D818A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8544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>
              <a:latin typeface="Arial" pitchFamily="34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4088" eaLnBrk="0" hangingPunct="0"/>
            <a:fld id="{C21ED280-4D5C-4F95-9A10-72247853F200}" type="slidenum">
              <a:rPr kumimoji="0" lang="zh-TW" altLang="en-US" smtClean="0">
                <a:solidFill>
                  <a:srgbClr val="000000"/>
                </a:solidFill>
                <a:latin typeface="Garamond" pitchFamily="18" charset="0"/>
                <a:cs typeface="Tahoma" pitchFamily="34" charset="0"/>
              </a:rPr>
              <a:pPr defTabSz="954088" eaLnBrk="0" hangingPunct="0"/>
              <a:t>5</a:t>
            </a:fld>
            <a:endParaRPr kumimoji="0" lang="en-US" altLang="zh-TW" smtClean="0">
              <a:solidFill>
                <a:srgbClr val="000000"/>
              </a:solidFill>
              <a:latin typeface="Garamond" pitchFamily="18" charset="0"/>
              <a:cs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45CF-DB75-4ABE-A429-764D74902607}" type="datetimeFigureOut">
              <a:rPr lang="zh-TW" altLang="en-US" smtClean="0"/>
              <a:pPr/>
              <a:t>2018/7/18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C2A0-62AB-40F5-A5EA-D1C1771BC9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45CF-DB75-4ABE-A429-764D74902607}" type="datetimeFigureOut">
              <a:rPr lang="zh-TW" altLang="en-US" smtClean="0"/>
              <a:pPr/>
              <a:t>2018/7/18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C2A0-62AB-40F5-A5EA-D1C1771BC9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45CF-DB75-4ABE-A429-764D74902607}" type="datetimeFigureOut">
              <a:rPr lang="zh-TW" altLang="en-US" smtClean="0"/>
              <a:pPr/>
              <a:t>2018/7/18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C2A0-62AB-40F5-A5EA-D1C1771BC9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45CF-DB75-4ABE-A429-764D74902607}" type="datetimeFigureOut">
              <a:rPr lang="zh-TW" altLang="en-US" smtClean="0"/>
              <a:pPr/>
              <a:t>2018/7/18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C2A0-62AB-40F5-A5EA-D1C1771BC9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45CF-DB75-4ABE-A429-764D74902607}" type="datetimeFigureOut">
              <a:rPr lang="zh-TW" altLang="en-US" smtClean="0"/>
              <a:pPr/>
              <a:t>2018/7/18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C2A0-62AB-40F5-A5EA-D1C1771BC9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45CF-DB75-4ABE-A429-764D74902607}" type="datetimeFigureOut">
              <a:rPr lang="zh-TW" altLang="en-US" smtClean="0"/>
              <a:pPr/>
              <a:t>2018/7/18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C2A0-62AB-40F5-A5EA-D1C1771BC9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45CF-DB75-4ABE-A429-764D74902607}" type="datetimeFigureOut">
              <a:rPr lang="zh-TW" altLang="en-US" smtClean="0"/>
              <a:pPr/>
              <a:t>2018/7/18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C2A0-62AB-40F5-A5EA-D1C1771BC9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45CF-DB75-4ABE-A429-764D74902607}" type="datetimeFigureOut">
              <a:rPr lang="zh-TW" altLang="en-US" smtClean="0"/>
              <a:pPr/>
              <a:t>2018/7/18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C2A0-62AB-40F5-A5EA-D1C1771BC9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45CF-DB75-4ABE-A429-764D74902607}" type="datetimeFigureOut">
              <a:rPr lang="zh-TW" altLang="en-US" smtClean="0"/>
              <a:pPr/>
              <a:t>2018/7/18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C2A0-62AB-40F5-A5EA-D1C1771BC9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45CF-DB75-4ABE-A429-764D74902607}" type="datetimeFigureOut">
              <a:rPr lang="zh-TW" altLang="en-US" smtClean="0"/>
              <a:pPr/>
              <a:t>2018/7/18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C2A0-62AB-40F5-A5EA-D1C1771BC9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45CF-DB75-4ABE-A429-764D74902607}" type="datetimeFigureOut">
              <a:rPr lang="zh-TW" altLang="en-US" smtClean="0"/>
              <a:pPr/>
              <a:t>2018/7/18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C2A0-62AB-40F5-A5EA-D1C1771BC9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A45CF-DB75-4ABE-A429-764D74902607}" type="datetimeFigureOut">
              <a:rPr lang="zh-TW" altLang="en-US" smtClean="0"/>
              <a:pPr/>
              <a:t>2018/7/18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7C2A0-62AB-40F5-A5EA-D1C1771BC9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3"/>
          <p:cNvGrpSpPr/>
          <p:nvPr/>
        </p:nvGrpSpPr>
        <p:grpSpPr>
          <a:xfrm>
            <a:off x="-14799" y="1484783"/>
            <a:ext cx="9158799" cy="2304257"/>
            <a:chOff x="-122303" y="-85966"/>
            <a:chExt cx="9158799" cy="1304508"/>
          </a:xfrm>
        </p:grpSpPr>
        <p:sp>
          <p:nvSpPr>
            <p:cNvPr id="5" name="矩形 4"/>
            <p:cNvSpPr/>
            <p:nvPr/>
          </p:nvSpPr>
          <p:spPr>
            <a:xfrm>
              <a:off x="-122303" y="-85966"/>
              <a:ext cx="9144000" cy="1296545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個案報告</a:t>
              </a:r>
              <a:r>
                <a:rPr lang="en-US" altLang="zh-TW" sz="4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_</a:t>
              </a:r>
              <a:r>
                <a:rPr lang="zh-TW" altLang="en-US" sz="4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藥師模板</a:t>
              </a:r>
              <a:endParaRPr lang="zh-TW" altLang="en-US" sz="4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-107504" y="1137010"/>
              <a:ext cx="9144000" cy="8153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1661-CA60-4B7B-965B-734F3D4BA48D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4320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TW" altLang="en-US" sz="3600" dirty="0" smtClean="0"/>
              <a:t>用藥史</a:t>
            </a:r>
            <a:r>
              <a:rPr kumimoji="1" lang="zh-TW" altLang="en-US" sz="2400" dirty="0" smtClean="0"/>
              <a:t>所有</a:t>
            </a:r>
            <a:r>
              <a:rPr lang="zh-TW" altLang="zh-TW" sz="2400" dirty="0" smtClean="0"/>
              <a:t>治療藥物及治療方式</a:t>
            </a:r>
            <a:endParaRPr kumimoji="1" lang="zh-TW" altLang="en-US" sz="24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20789653"/>
              </p:ext>
            </p:extLst>
          </p:nvPr>
        </p:nvGraphicFramePr>
        <p:xfrm>
          <a:off x="418641" y="1762697"/>
          <a:ext cx="8347407" cy="29669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8733"/>
                <a:gridCol w="6728674"/>
              </a:tblGrid>
              <a:tr h="59338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+mj-ea"/>
                          <a:ea typeface="+mj-ea"/>
                        </a:rPr>
                        <a:t>日期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615" marR="17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+mj-ea"/>
                          <a:ea typeface="+mj-ea"/>
                        </a:rPr>
                        <a:t>藥名、劑量、用法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615" marR="17615" marT="0" marB="0"/>
                </a:tc>
              </a:tr>
              <a:tr h="5933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615" marR="17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615" marR="17615" marT="0" marB="0"/>
                </a:tc>
              </a:tr>
              <a:tr h="5933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7615" marR="17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615" marR="17615" marT="0" marB="0"/>
                </a:tc>
              </a:tr>
              <a:tr h="5933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7615" marR="17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615" marR="17615" marT="0" marB="0"/>
                </a:tc>
              </a:tr>
              <a:tr h="5933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615" marR="17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615" marR="1761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315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提出目前藥物相關問題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Problem list</a:t>
            </a:r>
          </a:p>
          <a:p>
            <a:pPr lvl="1"/>
            <a:r>
              <a:rPr lang="en-US" altLang="zh-TW" dirty="0" smtClean="0"/>
              <a:t>Current Drug-Therapy Problems</a:t>
            </a:r>
          </a:p>
          <a:p>
            <a:r>
              <a:rPr lang="en-US" altLang="zh-TW" dirty="0" err="1" smtClean="0">
                <a:solidFill>
                  <a:srgbClr val="FF0000"/>
                </a:solidFill>
              </a:rPr>
              <a:t>Asscesment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疾病控制情形</a:t>
            </a:r>
            <a:endParaRPr lang="en-US" altLang="zh-TW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目前藥物治療</a:t>
            </a:r>
            <a:endParaRPr lang="en-US" altLang="zh-TW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  <a:cs typeface="Arial" pitchFamily="34" charset="0"/>
            </a:endParaRPr>
          </a:p>
          <a:p>
            <a:pPr lvl="1"/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發現之藥物治療問題</a:t>
            </a:r>
            <a:endParaRPr lang="en-US" altLang="zh-TW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改變病人就醫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用藥行為需要教育的內容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zh-Hant" altLang="en-US" sz="3200" dirty="0" smtClean="0"/>
              <a:t>討論</a:t>
            </a:r>
            <a:r>
              <a:rPr lang="zh-TW" altLang="en-US" sz="3200" dirty="0" smtClean="0"/>
              <a:t>（根據病人的現有疾病與藥使用分別討論適當性與用藥指導）</a:t>
            </a:r>
            <a:r>
              <a:rPr lang="zh-Hant" altLang="en-US" sz="3200" dirty="0" smtClean="0"/>
              <a:t> </a:t>
            </a:r>
            <a:endParaRPr kumimoji="1"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l"/>
            </a:pPr>
            <a:r>
              <a:rPr lang="zh-TW" altLang="en-US" dirty="0"/>
              <a:t>病患的血糖控制</a:t>
            </a:r>
            <a:r>
              <a:rPr lang="zh-TW" altLang="en-US" dirty="0" smtClean="0"/>
              <a:t>建議（包括藥物及生活習慣）</a:t>
            </a:r>
            <a:endParaRPr lang="en-US" altLang="zh-TW" dirty="0" smtClean="0"/>
          </a:p>
          <a:p>
            <a:pPr>
              <a:buFont typeface="Wingdings" charset="2"/>
              <a:buChar char="l"/>
            </a:pPr>
            <a:r>
              <a:rPr lang="zh-TW" altLang="en-US" dirty="0" smtClean="0"/>
              <a:t>病患</a:t>
            </a:r>
            <a:r>
              <a:rPr lang="zh-TW" altLang="en-US" dirty="0"/>
              <a:t>的血壓控制</a:t>
            </a:r>
            <a:r>
              <a:rPr lang="zh-TW" altLang="en-US" dirty="0" smtClean="0"/>
              <a:t>建議（包括藥物及生活習慣）</a:t>
            </a:r>
            <a:endParaRPr lang="en-US" altLang="zh-TW" dirty="0" smtClean="0"/>
          </a:p>
          <a:p>
            <a:pPr>
              <a:buFont typeface="Wingdings" charset="2"/>
              <a:buChar char="l"/>
            </a:pPr>
            <a:r>
              <a:rPr lang="zh-TW" altLang="en-US" dirty="0" smtClean="0"/>
              <a:t>病患</a:t>
            </a:r>
            <a:r>
              <a:rPr lang="zh-TW" altLang="en-US" dirty="0"/>
              <a:t>的血脂肪控制</a:t>
            </a:r>
            <a:r>
              <a:rPr lang="zh-TW" altLang="en-US" dirty="0" smtClean="0"/>
              <a:t>建議（包括藥物及生活習慣</a:t>
            </a:r>
            <a:endParaRPr lang="en-US" altLang="zh-TW" dirty="0" smtClean="0"/>
          </a:p>
          <a:p>
            <a:pPr>
              <a:buFont typeface="Wingdings" charset="2"/>
              <a:buChar char="l"/>
            </a:pPr>
            <a:r>
              <a:rPr lang="zh-TW" altLang="en-US" dirty="0" smtClean="0"/>
              <a:t>病患的心血管危險因子及處置建議</a:t>
            </a:r>
            <a:r>
              <a:rPr lang="en-US" altLang="zh-TW" dirty="0" smtClean="0"/>
              <a:t> </a:t>
            </a:r>
            <a:r>
              <a:rPr lang="zh-TW" altLang="en-US" dirty="0" smtClean="0"/>
              <a:t>（包括藥物及生活習慣）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 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5237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902" y="542925"/>
            <a:ext cx="6991350" cy="457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2902" y="4924540"/>
            <a:ext cx="6990259" cy="1933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總結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成功或失敗</a:t>
            </a:r>
            <a:r>
              <a:rPr lang="en-US" altLang="zh-TW" dirty="0"/>
              <a:t>–</a:t>
            </a:r>
            <a:r>
              <a:rPr lang="zh-TW" altLang="en-US" dirty="0"/>
              <a:t>關鍵在何處</a:t>
            </a:r>
            <a:r>
              <a:rPr lang="en-US" altLang="zh-TW" dirty="0"/>
              <a:t>,</a:t>
            </a:r>
            <a:r>
              <a:rPr lang="zh-TW" altLang="en-US" dirty="0"/>
              <a:t>詳述</a:t>
            </a:r>
            <a:r>
              <a:rPr lang="zh-TW" altLang="en-US" dirty="0" smtClean="0"/>
              <a:t>討論</a:t>
            </a:r>
            <a:endParaRPr lang="en-US" altLang="zh-TW" dirty="0" smtClean="0"/>
          </a:p>
          <a:p>
            <a:r>
              <a:rPr lang="zh-TW" altLang="en-US" dirty="0" smtClean="0"/>
              <a:t>本個案</a:t>
            </a:r>
            <a:r>
              <a:rPr lang="zh-TW" altLang="zh-TW" dirty="0" smtClean="0"/>
              <a:t>學習</a:t>
            </a:r>
            <a:r>
              <a:rPr lang="zh-TW" altLang="zh-TW" dirty="0"/>
              <a:t>重點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47760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時間分配</a:t>
            </a:r>
            <a:r>
              <a:rPr lang="en-US" altLang="zh-TW" dirty="0" smtClean="0"/>
              <a:t>(</a:t>
            </a:r>
            <a:r>
              <a:rPr lang="zh-TW" altLang="en-US" dirty="0" smtClean="0"/>
              <a:t>報告時間</a:t>
            </a:r>
            <a:r>
              <a:rPr lang="en-US" altLang="zh-TW" dirty="0" smtClean="0"/>
              <a:t>:12</a:t>
            </a:r>
            <a:r>
              <a:rPr lang="zh-TW" altLang="en-US" dirty="0" smtClean="0"/>
              <a:t>分鐘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2474" y="1600200"/>
            <a:ext cx="8229600" cy="4525963"/>
          </a:xfrm>
        </p:spPr>
        <p:txBody>
          <a:bodyPr/>
          <a:lstStyle/>
          <a:p>
            <a:r>
              <a:rPr lang="zh-TW" altLang="en-US" dirty="0" smtClean="0"/>
              <a:t>病史、身體檢查、實驗室檢查、生理檢查： </a:t>
            </a:r>
            <a:r>
              <a:rPr lang="en-US" altLang="zh-TW" dirty="0" smtClean="0"/>
              <a:t>4</a:t>
            </a:r>
            <a:r>
              <a:rPr lang="zh-TW" altLang="en-US" dirty="0" smtClean="0"/>
              <a:t>分鐘</a:t>
            </a:r>
            <a:endParaRPr lang="en-US" altLang="zh-TW" dirty="0" smtClean="0"/>
          </a:p>
          <a:p>
            <a:r>
              <a:rPr lang="zh-TW" altLang="en-US" dirty="0" smtClean="0"/>
              <a:t>討論：目前藥物使用、相關文獻、評估與用藥指導過程 </a:t>
            </a:r>
            <a:r>
              <a:rPr lang="en-US" altLang="zh-TW" dirty="0" smtClean="0"/>
              <a:t>6</a:t>
            </a:r>
            <a:r>
              <a:rPr lang="zh-TW" altLang="en-US" dirty="0" smtClean="0"/>
              <a:t> 分鐘</a:t>
            </a:r>
            <a:endParaRPr lang="en-US" altLang="zh-TW" dirty="0" smtClean="0"/>
          </a:p>
          <a:p>
            <a:r>
              <a:rPr lang="zh-TW" altLang="en-US" dirty="0" smtClean="0"/>
              <a:t>追蹤變化與總結： </a:t>
            </a:r>
            <a:r>
              <a:rPr lang="en-US" altLang="zh-TW" dirty="0" smtClean="0"/>
              <a:t>2</a:t>
            </a:r>
            <a:r>
              <a:rPr lang="zh-TW" altLang="en-US" dirty="0" smtClean="0"/>
              <a:t> 分鐘 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47041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9699" name="投影片編號版面配置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CD3801-70FF-4F32-9DB2-3D3B7DCA45F0}" type="slidenum">
              <a:rPr lang="zh-TW" altLang="en-US"/>
              <a:pPr/>
              <a:t>16</a:t>
            </a:fld>
            <a:endParaRPr lang="zh-TW" altLang="en-US"/>
          </a:p>
        </p:txBody>
      </p:sp>
      <p:sp>
        <p:nvSpPr>
          <p:cNvPr id="29700" name="文字方塊 4"/>
          <p:cNvSpPr txBox="1">
            <a:spLocks noChangeArrowheads="1"/>
          </p:cNvSpPr>
          <p:nvPr/>
        </p:nvSpPr>
        <p:spPr bwMode="auto">
          <a:xfrm>
            <a:off x="1763713" y="1557338"/>
            <a:ext cx="5400675" cy="212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6600" b="1">
                <a:latin typeface="微軟正黑體" pitchFamily="34" charset="-120"/>
                <a:ea typeface="微軟正黑體" pitchFamily="34" charset="-120"/>
                <a:cs typeface="Calibri" pitchFamily="34" charset="0"/>
              </a:rPr>
              <a:t>報告完畢</a:t>
            </a:r>
            <a:endParaRPr lang="en-US" altLang="zh-TW" sz="6600" b="1">
              <a:latin typeface="微軟正黑體" pitchFamily="34" charset="-120"/>
              <a:ea typeface="微軟正黑體" pitchFamily="34" charset="-120"/>
              <a:cs typeface="Calibri" pitchFamily="34" charset="0"/>
            </a:endParaRPr>
          </a:p>
          <a:p>
            <a:pPr algn="ctr"/>
            <a:r>
              <a:rPr lang="zh-TW" altLang="en-US" sz="6600" b="1">
                <a:latin typeface="微軟正黑體" pitchFamily="34" charset="-120"/>
                <a:ea typeface="微軟正黑體" pitchFamily="34" charset="-120"/>
                <a:cs typeface="Calibri" pitchFamily="34" charset="0"/>
              </a:rPr>
              <a:t>敬請指教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個案報告內容參考</a:t>
            </a:r>
            <a:r>
              <a:rPr lang="en-US" altLang="zh-TW" dirty="0"/>
              <a:t>(</a:t>
            </a:r>
            <a:r>
              <a:rPr lang="zh-TW" altLang="en-US" dirty="0"/>
              <a:t>範例</a:t>
            </a:r>
            <a:r>
              <a:rPr lang="en-US" altLang="zh-TW" dirty="0" smtClean="0"/>
              <a:t>)-</a:t>
            </a:r>
            <a:r>
              <a:rPr lang="zh-TW" altLang="en-US" dirty="0" smtClean="0"/>
              <a:t>藥師 </a:t>
            </a:r>
            <a:endParaRPr kumimoji="1" lang="zh-TW" altLang="en-US" dirty="0"/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Hant" altLang="en-US" dirty="0">
                <a:solidFill>
                  <a:schemeClr val="tx1"/>
                </a:solidFill>
                <a:latin typeface="新細明體"/>
                <a:ea typeface="新細明體"/>
                <a:cs typeface="新細明體"/>
              </a:rPr>
              <a:t>院所名稱</a:t>
            </a:r>
            <a:r>
              <a:rPr lang="en-US" altLang="zh-Hant" dirty="0">
                <a:solidFill>
                  <a:schemeClr val="tx1"/>
                </a:solidFill>
                <a:latin typeface="新細明體"/>
                <a:ea typeface="新細明體"/>
                <a:cs typeface="新細明體"/>
              </a:rPr>
              <a:t>:◎ ◎</a:t>
            </a:r>
            <a:r>
              <a:rPr lang="zh-Hant" altLang="en-US" dirty="0">
                <a:solidFill>
                  <a:schemeClr val="tx1"/>
                </a:solidFill>
                <a:latin typeface="新細明體"/>
                <a:ea typeface="新細明體"/>
                <a:cs typeface="新細明體"/>
              </a:rPr>
              <a:t>院所 </a:t>
            </a:r>
            <a:endParaRPr lang="en-US" altLang="zh-Hant" dirty="0" smtClean="0">
              <a:solidFill>
                <a:schemeClr val="tx1"/>
              </a:solidFill>
              <a:latin typeface="新細明體"/>
              <a:ea typeface="新細明體"/>
              <a:cs typeface="新細明體"/>
            </a:endParaRPr>
          </a:p>
          <a:p>
            <a:r>
              <a:rPr lang="zh-Hant" altLang="en-US" dirty="0" smtClean="0">
                <a:solidFill>
                  <a:schemeClr val="tx1"/>
                </a:solidFill>
                <a:latin typeface="新細明體"/>
                <a:ea typeface="新細明體"/>
                <a:cs typeface="新細明體"/>
              </a:rPr>
              <a:t>報 </a:t>
            </a:r>
            <a:r>
              <a:rPr lang="zh-Hant" altLang="en-US" dirty="0">
                <a:solidFill>
                  <a:schemeClr val="tx1"/>
                </a:solidFill>
                <a:latin typeface="新細明體"/>
                <a:ea typeface="新細明體"/>
                <a:cs typeface="新細明體"/>
              </a:rPr>
              <a:t>告 人</a:t>
            </a:r>
            <a:r>
              <a:rPr lang="en-US" altLang="zh-Hant" dirty="0">
                <a:solidFill>
                  <a:schemeClr val="tx1"/>
                </a:solidFill>
                <a:latin typeface="新細明體"/>
                <a:ea typeface="新細明體"/>
                <a:cs typeface="新細明體"/>
              </a:rPr>
              <a:t>:○○○ </a:t>
            </a:r>
            <a:endParaRPr lang="en-US" altLang="zh-Hant" dirty="0" smtClean="0">
              <a:solidFill>
                <a:schemeClr val="tx1"/>
              </a:solidFill>
              <a:latin typeface="新細明體"/>
              <a:ea typeface="新細明體"/>
              <a:cs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468022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AutoShape 7"/>
          <p:cNvSpPr>
            <a:spLocks noChangeArrowheads="1"/>
          </p:cNvSpPr>
          <p:nvPr/>
        </p:nvSpPr>
        <p:spPr bwMode="auto">
          <a:xfrm>
            <a:off x="395288" y="5300663"/>
            <a:ext cx="4176712" cy="1081087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 b="1">
                <a:solidFill>
                  <a:srgbClr val="FF0000"/>
                </a:solidFill>
                <a:latin typeface="Garamond" pitchFamily="18" charset="0"/>
                <a:ea typeface="標楷體" pitchFamily="65" charset="-120"/>
              </a:rPr>
              <a:t>追蹤評值</a:t>
            </a:r>
            <a:r>
              <a:rPr lang="zh-TW" altLang="en-US" sz="3600" b="1">
                <a:solidFill>
                  <a:srgbClr val="FF0000"/>
                </a:solidFill>
                <a:latin typeface="Garamond" pitchFamily="18" charset="0"/>
                <a:ea typeface="標楷體" pitchFamily="65" charset="-120"/>
              </a:rPr>
              <a:t> </a:t>
            </a:r>
            <a:r>
              <a:rPr lang="en-US" altLang="zh-TW" sz="2400" b="1">
                <a:solidFill>
                  <a:srgbClr val="FF0000"/>
                </a:solidFill>
                <a:latin typeface="Garamond" pitchFamily="18" charset="0"/>
                <a:ea typeface="標楷體" pitchFamily="65" charset="-120"/>
              </a:rPr>
              <a:t>(F&amp;E)</a:t>
            </a:r>
          </a:p>
          <a:p>
            <a:pPr algn="ctr"/>
            <a:r>
              <a:rPr lang="en-US" altLang="zh-TW" sz="2400" b="1">
                <a:solidFill>
                  <a:srgbClr val="FF0000"/>
                </a:solidFill>
                <a:latin typeface="Garamond" pitchFamily="18" charset="0"/>
                <a:ea typeface="標楷體" pitchFamily="65" charset="-120"/>
              </a:rPr>
              <a:t>Follow up and Evaluation</a:t>
            </a:r>
            <a:endParaRPr lang="zh-TW" altLang="en-US" sz="2400" b="1">
              <a:solidFill>
                <a:srgbClr val="FF0000"/>
              </a:solidFill>
              <a:latin typeface="Garamond" pitchFamily="18" charset="0"/>
              <a:ea typeface="標楷體" pitchFamily="65" charset="-120"/>
            </a:endParaRPr>
          </a:p>
        </p:txBody>
      </p:sp>
      <p:sp>
        <p:nvSpPr>
          <p:cNvPr id="5124" name="Text Box 11"/>
          <p:cNvSpPr txBox="1">
            <a:spLocks noChangeArrowheads="1"/>
          </p:cNvSpPr>
          <p:nvPr/>
        </p:nvSpPr>
        <p:spPr bwMode="auto">
          <a:xfrm>
            <a:off x="5364163" y="1357313"/>
            <a:ext cx="3455987" cy="1677987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en-US" sz="22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＊瞭解個案用藥需求</a:t>
            </a:r>
            <a:r>
              <a:rPr lang="zh-TW" altLang="en-US" sz="2200" b="1">
                <a:solidFill>
                  <a:srgbClr val="000000"/>
                </a:solidFill>
                <a:latin typeface="Garamond" pitchFamily="18" charset="0"/>
                <a:ea typeface="標楷體" pitchFamily="65" charset="-120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zh-TW" altLang="en-US" sz="2200" b="1">
                <a:solidFill>
                  <a:srgbClr val="000000"/>
                </a:solidFill>
                <a:latin typeface="Garamond" pitchFamily="18" charset="0"/>
                <a:ea typeface="標楷體" pitchFamily="65" charset="-120"/>
              </a:rPr>
              <a:t>＊</a:t>
            </a:r>
            <a:r>
              <a:rPr lang="zh-TW" altLang="en-US" sz="22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確認疾病控制情形與</a:t>
            </a:r>
            <a:endParaRPr lang="en-US" altLang="zh-TW" sz="2200" b="1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22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    發現藥物治療問題</a:t>
            </a:r>
            <a:r>
              <a:rPr lang="zh-TW" altLang="en-US" sz="2200" b="1">
                <a:solidFill>
                  <a:srgbClr val="000000"/>
                </a:solidFill>
                <a:latin typeface="Garamond" pitchFamily="18" charset="0"/>
                <a:ea typeface="標楷體" pitchFamily="65" charset="-120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zh-TW" altLang="en-US" sz="2200" b="1">
                <a:solidFill>
                  <a:srgbClr val="000000"/>
                </a:solidFill>
                <a:latin typeface="Garamond" pitchFamily="18" charset="0"/>
                <a:ea typeface="標楷體" pitchFamily="65" charset="-120"/>
              </a:rPr>
              <a:t>＊決定照護優先順序</a:t>
            </a:r>
            <a:r>
              <a:rPr lang="zh-TW" altLang="en-US" sz="2200">
                <a:solidFill>
                  <a:srgbClr val="000000"/>
                </a:solidFill>
                <a:latin typeface="Garamond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5125" name="Text Box 12"/>
          <p:cNvSpPr txBox="1">
            <a:spLocks noChangeArrowheads="1"/>
          </p:cNvSpPr>
          <p:nvPr/>
        </p:nvSpPr>
        <p:spPr bwMode="auto">
          <a:xfrm>
            <a:off x="5364163" y="3165475"/>
            <a:ext cx="3455987" cy="193992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>
              <a:spcBef>
                <a:spcPct val="50000"/>
              </a:spcBef>
            </a:pPr>
            <a:r>
              <a:rPr lang="zh-TW" altLang="en-US" sz="22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＊提出解決醫師</a:t>
            </a:r>
            <a:r>
              <a:rPr lang="en-US" altLang="zh-TW" sz="22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/</a:t>
            </a:r>
            <a:r>
              <a:rPr lang="zh-TW" altLang="en-US" sz="22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個案藥物治療問題的方法</a:t>
            </a:r>
            <a:r>
              <a:rPr lang="zh-TW" altLang="en-US" sz="2200" b="1">
                <a:solidFill>
                  <a:srgbClr val="000000"/>
                </a:solidFill>
                <a:latin typeface="Garamond" pitchFamily="18" charset="0"/>
                <a:ea typeface="標楷體" pitchFamily="65" charset="-120"/>
              </a:rPr>
              <a:t> </a:t>
            </a:r>
          </a:p>
          <a:p>
            <a:pPr marL="268288" indent="-268288">
              <a:spcBef>
                <a:spcPts val="600"/>
              </a:spcBef>
            </a:pPr>
            <a:r>
              <a:rPr lang="zh-TW" altLang="en-US" sz="22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＊確立疾病控制目標</a:t>
            </a:r>
            <a:r>
              <a:rPr lang="en-US" altLang="zh-TW" sz="22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/</a:t>
            </a:r>
            <a:r>
              <a:rPr lang="zh-TW" altLang="en-US" sz="22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監測項目</a:t>
            </a:r>
            <a:r>
              <a:rPr lang="zh-TW" altLang="en-US" sz="2200" b="1">
                <a:solidFill>
                  <a:srgbClr val="000000"/>
                </a:solidFill>
                <a:latin typeface="Garamond" pitchFamily="18" charset="0"/>
                <a:ea typeface="標楷體" pitchFamily="65" charset="-120"/>
              </a:rPr>
              <a:t> </a:t>
            </a:r>
          </a:p>
          <a:p>
            <a:pPr marL="268288" indent="-268288">
              <a:spcBef>
                <a:spcPts val="600"/>
              </a:spcBef>
            </a:pPr>
            <a:r>
              <a:rPr lang="zh-TW" altLang="en-US" sz="22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＊預防新問題發生</a:t>
            </a:r>
            <a:r>
              <a:rPr lang="zh-TW" altLang="en-US" sz="2000">
                <a:solidFill>
                  <a:srgbClr val="3366FF"/>
                </a:solidFill>
                <a:latin typeface="Garamond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5364163" y="5300663"/>
            <a:ext cx="3455987" cy="1262062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en-US" sz="22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＊記錄醫師</a:t>
            </a:r>
            <a:r>
              <a:rPr lang="en-US" altLang="zh-TW" sz="22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/</a:t>
            </a:r>
            <a:r>
              <a:rPr lang="zh-TW" altLang="en-US" sz="22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病人改變結果</a:t>
            </a:r>
            <a:endParaRPr lang="zh-TW" altLang="en-US">
              <a:solidFill>
                <a:srgbClr val="000000"/>
              </a:solidFill>
              <a:latin typeface="Garamond" pitchFamily="18" charset="0"/>
              <a:ea typeface="標楷體" pitchFamily="65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2200" b="1">
                <a:solidFill>
                  <a:srgbClr val="000000"/>
                </a:solidFill>
                <a:latin typeface="Garamond" pitchFamily="18" charset="0"/>
                <a:ea typeface="標楷體" pitchFamily="65" charset="-120"/>
              </a:rPr>
              <a:t>＊</a:t>
            </a:r>
            <a:r>
              <a:rPr lang="zh-TW" altLang="en-US" sz="22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評值實際療效進展狀態</a:t>
            </a:r>
            <a:r>
              <a:rPr lang="zh-TW" altLang="en-US" sz="2200" b="1">
                <a:solidFill>
                  <a:srgbClr val="000000"/>
                </a:solidFill>
                <a:latin typeface="Garamond" pitchFamily="18" charset="0"/>
                <a:ea typeface="標楷體" pitchFamily="65" charset="-120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zh-TW" altLang="en-US" sz="2200" b="1">
                <a:solidFill>
                  <a:srgbClr val="000000"/>
                </a:solidFill>
                <a:latin typeface="Garamond" pitchFamily="18" charset="0"/>
                <a:ea typeface="標楷體" pitchFamily="65" charset="-120"/>
              </a:rPr>
              <a:t>＊</a:t>
            </a:r>
            <a:r>
              <a:rPr lang="zh-TW" altLang="en-US" sz="22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評估有無新問題發生</a:t>
            </a:r>
            <a:r>
              <a:rPr lang="zh-TW" altLang="en-US" sz="2200" b="1">
                <a:solidFill>
                  <a:srgbClr val="3366FF"/>
                </a:solidFill>
                <a:latin typeface="Garamond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5129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95288" y="1484313"/>
            <a:ext cx="4176712" cy="1296987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 b="1">
                <a:solidFill>
                  <a:srgbClr val="FF0000"/>
                </a:solidFill>
                <a:latin typeface="Garamond" pitchFamily="18" charset="0"/>
                <a:ea typeface="標楷體" pitchFamily="65" charset="-120"/>
              </a:rPr>
              <a:t>評估 </a:t>
            </a:r>
            <a:r>
              <a:rPr lang="en-US" altLang="zh-TW" sz="2400" b="1">
                <a:solidFill>
                  <a:srgbClr val="FF0000"/>
                </a:solidFill>
                <a:latin typeface="Garamond" pitchFamily="18" charset="0"/>
                <a:ea typeface="標楷體" pitchFamily="65" charset="-120"/>
              </a:rPr>
              <a:t>(A)</a:t>
            </a:r>
            <a:r>
              <a:rPr lang="en-US" altLang="zh-TW" sz="3200" b="1">
                <a:solidFill>
                  <a:srgbClr val="FF0000"/>
                </a:solidFill>
                <a:latin typeface="Garamond" pitchFamily="18" charset="0"/>
                <a:ea typeface="標楷體" pitchFamily="65" charset="-120"/>
              </a:rPr>
              <a:t> </a:t>
            </a:r>
            <a:r>
              <a:rPr lang="en-US" altLang="zh-TW" sz="2400" b="1">
                <a:solidFill>
                  <a:srgbClr val="FF0000"/>
                </a:solidFill>
                <a:latin typeface="Garamond" pitchFamily="18" charset="0"/>
                <a:ea typeface="標楷體" pitchFamily="65" charset="-120"/>
              </a:rPr>
              <a:t>Assessment</a:t>
            </a:r>
            <a:endParaRPr lang="zh-TW" altLang="en-US" sz="2400" b="1">
              <a:solidFill>
                <a:srgbClr val="FF0000"/>
              </a:solidFill>
              <a:latin typeface="Garamond" pitchFamily="18" charset="0"/>
              <a:ea typeface="標楷體" pitchFamily="65" charset="-120"/>
            </a:endParaRPr>
          </a:p>
        </p:txBody>
      </p:sp>
      <p:sp>
        <p:nvSpPr>
          <p:cNvPr id="5130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23850" y="3357563"/>
            <a:ext cx="4248150" cy="1295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3000" b="1">
                <a:solidFill>
                  <a:srgbClr val="FF0000"/>
                </a:solidFill>
                <a:latin typeface="Garamond" pitchFamily="18" charset="0"/>
                <a:ea typeface="標楷體" pitchFamily="65" charset="-120"/>
              </a:rPr>
              <a:t>擬定與執行照顧計畫</a:t>
            </a:r>
            <a:r>
              <a:rPr lang="zh-TW" altLang="en-US" sz="2800" b="1">
                <a:solidFill>
                  <a:srgbClr val="FF0000"/>
                </a:solidFill>
                <a:latin typeface="Garamond" pitchFamily="18" charset="0"/>
                <a:ea typeface="標楷體" pitchFamily="65" charset="-120"/>
              </a:rPr>
              <a:t> </a:t>
            </a:r>
            <a:r>
              <a:rPr lang="en-US" altLang="zh-TW" sz="2400" b="1">
                <a:solidFill>
                  <a:srgbClr val="FF0000"/>
                </a:solidFill>
                <a:latin typeface="Garamond" pitchFamily="18" charset="0"/>
                <a:ea typeface="標楷體" pitchFamily="65" charset="-120"/>
              </a:rPr>
              <a:t>(P)</a:t>
            </a:r>
          </a:p>
          <a:p>
            <a:pPr algn="ctr"/>
            <a:r>
              <a:rPr lang="en-US" altLang="zh-TW" sz="2400" b="1">
                <a:solidFill>
                  <a:srgbClr val="FF0000"/>
                </a:solidFill>
                <a:latin typeface="Garamond" pitchFamily="18" charset="0"/>
                <a:ea typeface="標楷體" pitchFamily="65" charset="-120"/>
              </a:rPr>
              <a:t>Care Plan</a:t>
            </a:r>
            <a:endParaRPr lang="zh-TW" altLang="en-US" sz="2400" b="1">
              <a:solidFill>
                <a:srgbClr val="FF0000"/>
              </a:solidFill>
              <a:latin typeface="Garamond" pitchFamily="18" charset="0"/>
              <a:ea typeface="標楷體" pitchFamily="65" charset="-120"/>
            </a:endParaRPr>
          </a:p>
        </p:txBody>
      </p:sp>
      <p:sp>
        <p:nvSpPr>
          <p:cNvPr id="5131" name="AutoShape 8"/>
          <p:cNvSpPr>
            <a:spLocks noChangeArrowheads="1"/>
          </p:cNvSpPr>
          <p:nvPr/>
        </p:nvSpPr>
        <p:spPr bwMode="auto">
          <a:xfrm rot="5400000">
            <a:off x="287337" y="2889251"/>
            <a:ext cx="576263" cy="360362"/>
          </a:xfrm>
          <a:prstGeom prst="rightArrow">
            <a:avLst>
              <a:gd name="adj1" fmla="val 50000"/>
              <a:gd name="adj2" fmla="val 3489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zh-TW" altLang="en-US" sz="3600">
              <a:solidFill>
                <a:srgbClr val="000000"/>
              </a:solidFill>
              <a:latin typeface="Garamond" pitchFamily="18" charset="0"/>
              <a:ea typeface="標楷體" pitchFamily="65" charset="-120"/>
            </a:endParaRPr>
          </a:p>
        </p:txBody>
      </p:sp>
      <p:sp>
        <p:nvSpPr>
          <p:cNvPr id="5132" name="AutoShape 8"/>
          <p:cNvSpPr>
            <a:spLocks noChangeArrowheads="1"/>
          </p:cNvSpPr>
          <p:nvPr/>
        </p:nvSpPr>
        <p:spPr bwMode="auto">
          <a:xfrm rot="5400000">
            <a:off x="287338" y="4760913"/>
            <a:ext cx="647700" cy="431800"/>
          </a:xfrm>
          <a:prstGeom prst="rightArrow">
            <a:avLst>
              <a:gd name="adj1" fmla="val 50000"/>
              <a:gd name="adj2" fmla="val 3272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zh-TW" altLang="en-US" sz="3600">
              <a:solidFill>
                <a:srgbClr val="000000"/>
              </a:solidFill>
              <a:latin typeface="Garamond" pitchFamily="18" charset="0"/>
              <a:ea typeface="標楷體" pitchFamily="65" charset="-120"/>
            </a:endParaRPr>
          </a:p>
        </p:txBody>
      </p:sp>
      <p:sp>
        <p:nvSpPr>
          <p:cNvPr id="5133" name="AutoShape 8"/>
          <p:cNvSpPr>
            <a:spLocks noChangeArrowheads="1"/>
          </p:cNvSpPr>
          <p:nvPr/>
        </p:nvSpPr>
        <p:spPr bwMode="auto">
          <a:xfrm>
            <a:off x="4643438" y="1927225"/>
            <a:ext cx="527050" cy="360363"/>
          </a:xfrm>
          <a:prstGeom prst="rightArrow">
            <a:avLst>
              <a:gd name="adj1" fmla="val 50000"/>
              <a:gd name="adj2" fmla="val 3499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sz="3600">
              <a:solidFill>
                <a:srgbClr val="000000"/>
              </a:solidFill>
              <a:latin typeface="Garamond" pitchFamily="18" charset="0"/>
              <a:ea typeface="標楷體" pitchFamily="65" charset="-120"/>
            </a:endParaRPr>
          </a:p>
        </p:txBody>
      </p:sp>
      <p:sp>
        <p:nvSpPr>
          <p:cNvPr id="5134" name="AutoShape 8"/>
          <p:cNvSpPr>
            <a:spLocks noChangeArrowheads="1"/>
          </p:cNvSpPr>
          <p:nvPr/>
        </p:nvSpPr>
        <p:spPr bwMode="auto">
          <a:xfrm>
            <a:off x="4716463" y="3852863"/>
            <a:ext cx="525462" cy="360362"/>
          </a:xfrm>
          <a:prstGeom prst="rightArrow">
            <a:avLst>
              <a:gd name="adj1" fmla="val 50000"/>
              <a:gd name="adj2" fmla="val 3488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sz="3600">
              <a:solidFill>
                <a:srgbClr val="000000"/>
              </a:solidFill>
              <a:latin typeface="Garamond" pitchFamily="18" charset="0"/>
              <a:ea typeface="標楷體" pitchFamily="65" charset="-120"/>
            </a:endParaRPr>
          </a:p>
        </p:txBody>
      </p:sp>
      <p:sp>
        <p:nvSpPr>
          <p:cNvPr id="5135" name="AutoShape 8"/>
          <p:cNvSpPr>
            <a:spLocks noChangeArrowheads="1"/>
          </p:cNvSpPr>
          <p:nvPr/>
        </p:nvSpPr>
        <p:spPr bwMode="auto">
          <a:xfrm>
            <a:off x="4716463" y="5589588"/>
            <a:ext cx="525462" cy="360362"/>
          </a:xfrm>
          <a:prstGeom prst="rightArrow">
            <a:avLst>
              <a:gd name="adj1" fmla="val 50000"/>
              <a:gd name="adj2" fmla="val 3488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sz="3600">
              <a:solidFill>
                <a:srgbClr val="000000"/>
              </a:solidFill>
              <a:latin typeface="Garamond" pitchFamily="18" charset="0"/>
              <a:ea typeface="標楷體" pitchFamily="65" charset="-120"/>
            </a:endParaRPr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0" hangingPunct="0">
              <a:defRPr/>
            </a:pPr>
            <a:r>
              <a:rPr lang="zh-TW" altLang="en-US" b="1" kern="0" dirty="0" smtClean="0">
                <a:solidFill>
                  <a:srgbClr val="002060"/>
                </a:solidFill>
                <a:latin typeface="+mn-ea"/>
                <a:ea typeface="+mn-ea"/>
              </a:rPr>
              <a:t>案例報告之標準模式 </a:t>
            </a:r>
            <a:r>
              <a:rPr lang="zh-TW" altLang="en-US" sz="3200" b="1" kern="0" dirty="0" smtClean="0">
                <a:solidFill>
                  <a:srgbClr val="002060"/>
                </a:solidFill>
                <a:latin typeface="+mn-ea"/>
                <a:ea typeface="+mn-ea"/>
              </a:rPr>
              <a:t>前言</a:t>
            </a:r>
            <a:r>
              <a:rPr lang="en-US" altLang="zh-TW" sz="3200" b="1" kern="0" dirty="0" smtClean="0">
                <a:solidFill>
                  <a:srgbClr val="002060"/>
                </a:solidFill>
                <a:latin typeface="+mn-ea"/>
                <a:ea typeface="+mn-ea"/>
              </a:rPr>
              <a:t>:</a:t>
            </a:r>
            <a:r>
              <a:rPr lang="zh-TW" altLang="en-US" sz="3200" b="1" dirty="0" smtClean="0">
                <a:solidFill>
                  <a:srgbClr val="002060"/>
                </a:solidFill>
                <a:latin typeface="+mn-ea"/>
                <a:ea typeface="+mn-ea"/>
              </a:rPr>
              <a:t>執行藥事照護之步驟</a:t>
            </a:r>
            <a:endParaRPr lang="zh-TW" altLang="en-US" b="1" dirty="0">
              <a:solidFill>
                <a:srgbClr val="002060"/>
              </a:solidFill>
              <a:latin typeface="+mn-ea"/>
              <a:ea typeface="+mn-ea"/>
            </a:endParaRPr>
          </a:p>
        </p:txBody>
      </p:sp>
      <p:sp>
        <p:nvSpPr>
          <p:cNvPr id="4110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942918CB-2688-40E5-BC8C-017CBA8F7AFC}" type="slidenum">
              <a:rPr lang="zh-TW" altLang="en-US" smtClean="0"/>
              <a:pPr/>
              <a:t>3</a:t>
            </a:fld>
            <a:endParaRPr lang="en-US" altLang="zh-TW" smtClean="0"/>
          </a:p>
        </p:txBody>
      </p:sp>
      <p:sp>
        <p:nvSpPr>
          <p:cNvPr id="16" name="標題 1"/>
          <p:cNvSpPr txBox="1">
            <a:spLocks/>
          </p:cNvSpPr>
          <p:nvPr/>
        </p:nvSpPr>
        <p:spPr>
          <a:xfrm>
            <a:off x="1371600" y="142875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zh-TW" altLang="en-US" sz="4400" b="1" kern="0" dirty="0">
                <a:solidFill>
                  <a:srgbClr val="C00000"/>
                </a:solidFill>
                <a:latin typeface="+mj-lt"/>
                <a:ea typeface="標楷體" pitchFamily="65" charset="-120"/>
                <a:cs typeface="+mj-cs"/>
              </a:rPr>
              <a:t>  </a:t>
            </a:r>
            <a:endParaRPr lang="zh-TW" altLang="en-US" sz="3200" i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24" grpId="0" animBg="1"/>
      <p:bldP spid="5125" grpId="0" animBg="1"/>
      <p:bldP spid="5126" grpId="0" animBg="1"/>
      <p:bldP spid="5129" grpId="0" animBg="1"/>
      <p:bldP spid="5130" grpId="0" animBg="1"/>
      <p:bldP spid="5131" grpId="0" animBg="1"/>
      <p:bldP spid="5132" grpId="0" animBg="1"/>
      <p:bldP spid="5133" grpId="0" animBg="1"/>
      <p:bldP spid="5134" grpId="0" animBg="1"/>
      <p:bldP spid="51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i="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評估的架構</a:t>
            </a:r>
            <a:endParaRPr lang="zh-TW" altLang="en-US" sz="2400" b="1" i="0" dirty="0" smtClean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12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2EFFB95A-0059-41F6-B900-C5BB4C856BFA}" type="slidenum">
              <a:rPr lang="zh-TW" altLang="en-US" smtClean="0"/>
              <a:pPr/>
              <a:t>4</a:t>
            </a:fld>
            <a:endParaRPr lang="en-US" altLang="zh-TW" dirty="0" smtClean="0"/>
          </a:p>
        </p:txBody>
      </p:sp>
      <p:sp>
        <p:nvSpPr>
          <p:cNvPr id="512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個案的基本資料 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個案的疾病資訊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過去病史、</a:t>
            </a:r>
            <a:r>
              <a:rPr lang="zh-TW" altLang="en-US" sz="2000" b="1" dirty="0" smtClean="0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</a:rPr>
              <a:t>現在主要疾病或醫療問題</a:t>
            </a:r>
            <a:r>
              <a:rPr lang="en-US" altLang="zh-TW" sz="2000" b="1" dirty="0" smtClean="0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</a:rPr>
              <a:t>)</a:t>
            </a:r>
            <a:endParaRPr lang="zh-TW" altLang="en-US" sz="2000" b="1" dirty="0" smtClean="0">
              <a:solidFill>
                <a:srgbClr val="0000CC"/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個案的目前用藥</a:t>
            </a:r>
            <a:r>
              <a:rPr lang="en-US" altLang="zh-TW" sz="20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重新用治療疾病歸類</a:t>
            </a:r>
            <a:r>
              <a:rPr lang="en-US" altLang="zh-TW" sz="2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sz="2000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生化檢驗數值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評估病人用藥情形，同時給予指導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評估總結</a:t>
            </a:r>
            <a:r>
              <a:rPr lang="en-US" altLang="zh-TW" sz="20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最主要需追蹤的醫療問題清單、次要的醫療問題</a:t>
            </a:r>
            <a:r>
              <a:rPr lang="en-US" altLang="zh-TW" sz="20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2000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擬定照顧計畫的架構</a:t>
            </a:r>
            <a:endParaRPr lang="zh-TW" altLang="en-US" dirty="0">
              <a:solidFill>
                <a:schemeClr val="tx2">
                  <a:lumMod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149" name="投影片編號版面配置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152F5719-328C-48BC-B70F-D1B889D57094}" type="slidenum">
              <a:rPr lang="zh-TW" altLang="en-US" smtClean="0"/>
              <a:pPr/>
              <a:t>5</a:t>
            </a:fld>
            <a:endParaRPr lang="en-US" altLang="zh-TW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extLst/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疾病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醫療問題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之下須有七點計畫內容：</a:t>
            </a:r>
          </a:p>
          <a:p>
            <a:pPr marL="971550" lvl="1" indent="-514350" eaLnBrk="1" hangingPunct="1">
              <a:lnSpc>
                <a:spcPct val="120000"/>
              </a:lnSpc>
              <a:buClr>
                <a:schemeClr val="tx1"/>
              </a:buClr>
              <a:buFont typeface="+mj-lt"/>
              <a:buAutoNum type="arabicPeriod"/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目前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該疾病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的控制情況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971550" lvl="1" indent="-514350" eaLnBrk="1" hangingPunct="1">
              <a:spcBef>
                <a:spcPts val="600"/>
              </a:spcBef>
              <a:buClr>
                <a:schemeClr val="tx1"/>
              </a:buClr>
              <a:buFont typeface="+mj-lt"/>
              <a:buAutoNum type="arabicPeriod"/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目前治療該疾病的所有藥品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971550" lvl="1" indent="-514350" eaLnBrk="1" hangingPunct="1">
              <a:buClr>
                <a:schemeClr val="tx1"/>
              </a:buClr>
              <a:buFont typeface="+mj-lt"/>
              <a:buAutoNum type="arabicPeriod"/>
              <a:defRPr/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該疾病之下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所發現到的藥物治療問題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971550" lvl="1" indent="-514350" eaLnBrk="1" hangingPunct="1">
              <a:buClr>
                <a:schemeClr val="tx1"/>
              </a:buClr>
              <a:buFont typeface="+mj-lt"/>
              <a:buAutoNum type="arabicPeriod"/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與某醫師有關者，建議醫師事項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971550" lvl="1" indent="-514350" eaLnBrk="1" hangingPunct="1">
              <a:buClr>
                <a:schemeClr val="tx1"/>
              </a:buClr>
              <a:buFont typeface="+mj-lt"/>
              <a:buAutoNum type="arabicPeriod"/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該疾病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醫療問題之治療目標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971550" lvl="1" indent="-514350" eaLnBrk="1" hangingPunct="1">
              <a:buClr>
                <a:schemeClr val="tx1"/>
              </a:buClr>
              <a:buFont typeface="+mj-lt"/>
              <a:buAutoNum type="arabicPeriod"/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療效或副作用追蹤之監測項目與何時做監測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971550" lvl="1" indent="-514350" eaLnBrk="1" hangingPunct="1">
              <a:buClr>
                <a:schemeClr val="tx1"/>
              </a:buClr>
              <a:buFont typeface="+mj-lt"/>
              <a:buAutoNum type="arabicPeriod"/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改變病人就醫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用藥行為需要教育的內容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範例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Patient General Information (Gen)</a:t>
            </a:r>
            <a:br>
              <a:rPr lang="en-US" altLang="zh-TW" dirty="0" smtClean="0"/>
            </a:br>
            <a:r>
              <a:rPr lang="zh-TW" altLang="en-US" dirty="0" smtClean="0"/>
              <a:t>病患基本資料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Patient name: Age: 79/ Height: 175 cm</a:t>
            </a:r>
          </a:p>
          <a:p>
            <a:r>
              <a:rPr lang="en-US" altLang="zh-TW" dirty="0" smtClean="0"/>
              <a:t>Weight: 95.4kg/ Allergies: NKDA</a:t>
            </a:r>
          </a:p>
          <a:p>
            <a:r>
              <a:rPr lang="en-US" altLang="zh-TW" dirty="0" smtClean="0"/>
              <a:t>Chief Complaint (CC)</a:t>
            </a:r>
            <a:r>
              <a:rPr lang="zh-TW" altLang="en-US" dirty="0" smtClean="0"/>
              <a:t>病患主訴病情</a:t>
            </a:r>
            <a:endParaRPr lang="en-US" altLang="zh-TW" dirty="0" smtClean="0"/>
          </a:p>
          <a:p>
            <a:r>
              <a:rPr lang="en-US" altLang="zh-TW" dirty="0" smtClean="0"/>
              <a:t>History of Present Illness (HPI)</a:t>
            </a:r>
            <a:r>
              <a:rPr lang="zh-TW" altLang="en-US" dirty="0" smtClean="0"/>
              <a:t> </a:t>
            </a:r>
            <a:r>
              <a:rPr lang="zh-TW" altLang="en-US" sz="3200" b="1" dirty="0" smtClean="0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</a:rPr>
              <a:t>現在主要疾病或醫療問題，</a:t>
            </a:r>
            <a:r>
              <a:rPr lang="zh-TW" altLang="en-US" sz="3200" b="1" dirty="0" smtClean="0">
                <a:solidFill>
                  <a:srgbClr val="FF0000"/>
                </a:solidFill>
                <a:latin typeface="Arial" pitchFamily="34" charset="0"/>
                <a:ea typeface="標楷體" pitchFamily="65" charset="-120"/>
              </a:rPr>
              <a:t>具多重疾病之問題</a:t>
            </a:r>
            <a:endParaRPr lang="en-US" altLang="zh-TW" dirty="0" smtClean="0"/>
          </a:p>
          <a:p>
            <a:pPr>
              <a:lnSpc>
                <a:spcPct val="110000"/>
              </a:lnSpc>
              <a:buClr>
                <a:schemeClr val="hlink"/>
              </a:buClr>
              <a:buSzPct val="70000"/>
              <a:defRPr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Past Medical History (PMH)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過去病史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高血壓（</a:t>
            </a:r>
            <a:r>
              <a:rPr lang="zh-TW" altLang="en-US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＞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20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年）；</a:t>
            </a:r>
            <a:r>
              <a:rPr lang="zh-TW" altLang="en-US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糖尿病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＞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20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年）；高血脂等</a:t>
            </a:r>
            <a:endParaRPr lang="zh-TW" altLang="en-US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病史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5000"/>
              </a:lnSpc>
              <a:spcBef>
                <a:spcPts val="600"/>
              </a:spcBef>
              <a:buClr>
                <a:schemeClr val="hlink"/>
              </a:buClr>
              <a:buFont typeface="Wingdings" pitchFamily="2" charset="2"/>
              <a:buChar char="u"/>
            </a:pPr>
            <a:r>
              <a:rPr lang="zh-TW" altLang="en-US" sz="2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無菸</a:t>
            </a:r>
            <a:r>
              <a:rPr lang="en-US" altLang="zh-TW" sz="20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年輕時有吸菸，已戒菸</a:t>
            </a:r>
            <a:r>
              <a:rPr lang="en-US" altLang="zh-TW" sz="20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，不喝酒</a:t>
            </a:r>
            <a:r>
              <a:rPr lang="en-US" altLang="zh-TW" sz="2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茶</a:t>
            </a:r>
            <a:r>
              <a:rPr lang="en-US" altLang="zh-TW" sz="2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咖啡</a:t>
            </a:r>
            <a:endParaRPr lang="en-US" altLang="zh-TW" sz="28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05000"/>
              </a:lnSpc>
              <a:spcBef>
                <a:spcPts val="1200"/>
              </a:spcBef>
              <a:buClr>
                <a:schemeClr val="hlink"/>
              </a:buClr>
              <a:buFont typeface="Wingdings" pitchFamily="2" charset="2"/>
              <a:buChar char="u"/>
            </a:pPr>
            <a:r>
              <a:rPr lang="zh-TW" altLang="en-US" sz="2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自行服藥有問題，需要他人協助</a:t>
            </a:r>
            <a:endParaRPr lang="en-US" altLang="zh-TW" sz="28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05000"/>
              </a:lnSpc>
              <a:spcBef>
                <a:spcPts val="1200"/>
              </a:spcBef>
              <a:buClr>
                <a:schemeClr val="hlink"/>
              </a:buClr>
              <a:buFont typeface="Wingdings" pitchFamily="2" charset="2"/>
              <a:buChar char="u"/>
            </a:pPr>
            <a:r>
              <a:rPr lang="zh-TW" altLang="en-US" sz="2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無藥物過敏及藥物不良反應紀錄</a:t>
            </a:r>
            <a:endParaRPr lang="en-US" altLang="zh-TW" sz="28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05000"/>
              </a:lnSpc>
              <a:spcBef>
                <a:spcPts val="1200"/>
              </a:spcBef>
              <a:buClr>
                <a:schemeClr val="hlink"/>
              </a:buClr>
              <a:buFont typeface="Wingdings" pitchFamily="2" charset="2"/>
              <a:buChar char="u"/>
            </a:pPr>
            <a:r>
              <a:rPr lang="zh-TW" altLang="en-US" sz="2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有鼻胃管，飲食主要以管灌配方為主</a:t>
            </a:r>
            <a:endParaRPr lang="en-US" altLang="zh-TW" sz="28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05000"/>
              </a:lnSpc>
              <a:spcBef>
                <a:spcPts val="1200"/>
              </a:spcBef>
              <a:buClr>
                <a:schemeClr val="hlink"/>
              </a:buClr>
              <a:buFont typeface="Wingdings" pitchFamily="2" charset="2"/>
              <a:buChar char="u"/>
            </a:pPr>
            <a:r>
              <a:rPr lang="zh-TW" altLang="en-US" sz="2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藥物需磨粉管灌給予</a:t>
            </a:r>
            <a:endParaRPr lang="en-US" altLang="zh-TW" sz="28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05000"/>
              </a:lnSpc>
              <a:spcBef>
                <a:spcPts val="1200"/>
              </a:spcBef>
              <a:buClr>
                <a:schemeClr val="hlink"/>
              </a:buClr>
              <a:buFont typeface="Wingdings" pitchFamily="2" charset="2"/>
              <a:buChar char="u"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家庭與生活背景</a:t>
            </a:r>
          </a:p>
          <a:p>
            <a:pPr>
              <a:lnSpc>
                <a:spcPct val="105000"/>
              </a:lnSpc>
              <a:spcBef>
                <a:spcPct val="5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獨自一人，生活需要他人協助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Clr>
                <a:schemeClr val="hlink"/>
              </a:buClr>
              <a:buFont typeface="Wingdings" pitchFamily="2" charset="2"/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目前住護理之家</a:t>
            </a:r>
            <a:endParaRPr lang="en-US" altLang="zh-TW" sz="28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05000"/>
              </a:lnSpc>
              <a:spcBef>
                <a:spcPts val="1200"/>
              </a:spcBef>
              <a:buClr>
                <a:schemeClr val="hlink"/>
              </a:buClr>
              <a:buFont typeface="Wingdings" pitchFamily="2" charset="2"/>
              <a:buChar char="u"/>
            </a:pPr>
            <a:endParaRPr lang="en-US" altLang="zh-TW" sz="28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Laboratory and Diagnostic Tests (Labs)</a:t>
            </a:r>
            <a:br>
              <a:rPr lang="en-US" altLang="zh-TW" dirty="0" smtClean="0"/>
            </a:br>
            <a:r>
              <a:rPr lang="zh-TW" altLang="en-US" dirty="0" smtClean="0"/>
              <a:t>檢驗數據及檢查報告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473506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dirty="0" smtClean="0"/>
              <a:t>病患的血壓、血糖，血脂控制等</a:t>
            </a:r>
            <a:endParaRPr lang="en-US" altLang="zh-TW" dirty="0" smtClean="0"/>
          </a:p>
          <a:p>
            <a:r>
              <a:rPr lang="zh-TW" altLang="en-US" dirty="0" smtClean="0"/>
              <a:t>肝腎功能檢查</a:t>
            </a:r>
            <a:endParaRPr lang="en-US" altLang="zh-TW" dirty="0" smtClean="0"/>
          </a:p>
          <a:p>
            <a:r>
              <a:rPr lang="zh-TW" altLang="en-US" sz="2800" dirty="0" smtClean="0"/>
              <a:t>其餘危險因子、</a:t>
            </a:r>
            <a:r>
              <a:rPr lang="zh-TW" altLang="zh-TW" sz="2800" dirty="0" smtClean="0"/>
              <a:t>生理檢查</a:t>
            </a:r>
            <a:r>
              <a:rPr lang="zh-TW" altLang="en-US" sz="2800" dirty="0" smtClean="0"/>
              <a:t>心電圖</a:t>
            </a:r>
            <a:r>
              <a:rPr lang="zh-TW" altLang="en-US" sz="2800" b="1" dirty="0" smtClean="0"/>
              <a:t>、</a:t>
            </a:r>
            <a:r>
              <a:rPr lang="zh-TW" altLang="en-US" sz="2800" dirty="0" smtClean="0"/>
              <a:t>可照此模板進行報告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612648" y="3635566"/>
          <a:ext cx="8347406" cy="2247440"/>
        </p:xfrm>
        <a:graphic>
          <a:graphicData uri="http://schemas.openxmlformats.org/drawingml/2006/table">
            <a:tbl>
              <a:tblPr/>
              <a:tblGrid>
                <a:gridCol w="1347031"/>
                <a:gridCol w="561844"/>
                <a:gridCol w="405681"/>
                <a:gridCol w="562717"/>
                <a:gridCol w="562717"/>
                <a:gridCol w="563590"/>
                <a:gridCol w="1570373"/>
                <a:gridCol w="408297"/>
                <a:gridCol w="590635"/>
                <a:gridCol w="591507"/>
                <a:gridCol w="591507"/>
                <a:gridCol w="591507"/>
              </a:tblGrid>
              <a:tr h="2120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100" dirty="0">
                          <a:latin typeface="Times New Roman"/>
                          <a:ea typeface="標楷體"/>
                          <a:cs typeface="Times New Roman"/>
                        </a:rPr>
                        <a:t>項目</a:t>
                      </a:r>
                      <a:endParaRPr lang="zh-TW" sz="12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100">
                          <a:latin typeface="Times New Roman"/>
                          <a:ea typeface="標楷體"/>
                          <a:cs typeface="Times New Roman"/>
                        </a:rPr>
                        <a:t>單位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100">
                          <a:latin typeface="Times New Roman"/>
                          <a:ea typeface="標楷體"/>
                          <a:cs typeface="Times New Roman"/>
                        </a:rPr>
                        <a:t>日期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100">
                          <a:latin typeface="Times New Roman"/>
                          <a:ea typeface="標楷體"/>
                          <a:cs typeface="Times New Roman"/>
                        </a:rPr>
                        <a:t>結果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100">
                          <a:latin typeface="Times New Roman"/>
                          <a:ea typeface="標楷體"/>
                          <a:cs typeface="Times New Roman"/>
                        </a:rPr>
                        <a:t>日期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100">
                          <a:latin typeface="Times New Roman"/>
                          <a:ea typeface="標楷體"/>
                          <a:cs typeface="Times New Roman"/>
                        </a:rPr>
                        <a:t>結果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100">
                          <a:latin typeface="Times New Roman"/>
                          <a:ea typeface="標楷體"/>
                          <a:cs typeface="Times New Roman"/>
                        </a:rPr>
                        <a:t>項目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100">
                          <a:latin typeface="Times New Roman"/>
                          <a:ea typeface="標楷體"/>
                          <a:cs typeface="Times New Roman"/>
                        </a:rPr>
                        <a:t>單位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100">
                          <a:latin typeface="Times New Roman"/>
                          <a:ea typeface="標楷體"/>
                          <a:cs typeface="Times New Roman"/>
                        </a:rPr>
                        <a:t>日期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100">
                          <a:latin typeface="Times New Roman"/>
                          <a:ea typeface="標楷體"/>
                          <a:cs typeface="Times New Roman"/>
                        </a:rPr>
                        <a:t>結果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100">
                          <a:latin typeface="Times New Roman"/>
                          <a:ea typeface="標楷體"/>
                          <a:cs typeface="Times New Roman"/>
                        </a:rPr>
                        <a:t>日期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b="1" kern="100">
                          <a:latin typeface="Times New Roman"/>
                          <a:ea typeface="標楷體"/>
                          <a:cs typeface="Times New Roman"/>
                        </a:rPr>
                        <a:t>結果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標楷體"/>
                          <a:ea typeface="新細明體"/>
                          <a:cs typeface="Times New Roman"/>
                        </a:rPr>
                        <a:t>Glucose AC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>
                          <a:latin typeface="標楷體"/>
                          <a:ea typeface="新細明體"/>
                          <a:cs typeface="Times New Roman"/>
                        </a:rPr>
                        <a:t>mg/dL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標楷體"/>
                          <a:ea typeface="新細明體"/>
                          <a:cs typeface="Times New Roman"/>
                        </a:rPr>
                        <a:t>GOT</a:t>
                      </a:r>
                      <a:r>
                        <a:rPr lang="zh-TW" sz="1200" kern="100">
                          <a:latin typeface="Times New Roman"/>
                          <a:ea typeface="標楷體"/>
                          <a:cs typeface="Times New Roman"/>
                        </a:rPr>
                        <a:t>（</a:t>
                      </a:r>
                      <a:r>
                        <a:rPr lang="en-US" sz="1200" kern="100">
                          <a:latin typeface="Times New Roman"/>
                          <a:ea typeface="標楷體"/>
                          <a:cs typeface="Times New Roman"/>
                        </a:rPr>
                        <a:t>AST</a:t>
                      </a:r>
                      <a:r>
                        <a:rPr lang="zh-TW" sz="1200" kern="100">
                          <a:latin typeface="Times New Roman"/>
                          <a:ea typeface="標楷體"/>
                          <a:cs typeface="Times New Roman"/>
                        </a:rPr>
                        <a:t>）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>
                          <a:latin typeface="標楷體"/>
                          <a:ea typeface="新細明體"/>
                          <a:cs typeface="Times New Roman"/>
                        </a:rPr>
                        <a:t>U/L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標楷體"/>
                          <a:ea typeface="新細明體"/>
                          <a:cs typeface="Times New Roman"/>
                        </a:rPr>
                        <a:t>Glucose PC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>
                          <a:latin typeface="標楷體"/>
                          <a:ea typeface="新細明體"/>
                          <a:cs typeface="Times New Roman"/>
                        </a:rPr>
                        <a:t>mg/dL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標楷體"/>
                          <a:ea typeface="新細明體"/>
                          <a:cs typeface="Times New Roman"/>
                        </a:rPr>
                        <a:t>GPT</a:t>
                      </a:r>
                      <a:r>
                        <a:rPr lang="zh-TW" sz="1200" kern="100">
                          <a:latin typeface="Times New Roman"/>
                          <a:ea typeface="標楷體"/>
                          <a:cs typeface="Times New Roman"/>
                        </a:rPr>
                        <a:t>（</a:t>
                      </a:r>
                      <a:r>
                        <a:rPr lang="en-US" sz="1200" kern="100">
                          <a:latin typeface="Times New Roman"/>
                          <a:ea typeface="標楷體"/>
                          <a:cs typeface="Times New Roman"/>
                        </a:rPr>
                        <a:t>ALT</a:t>
                      </a:r>
                      <a:r>
                        <a:rPr lang="zh-TW" sz="1200" kern="100">
                          <a:latin typeface="Times New Roman"/>
                          <a:ea typeface="標楷體"/>
                          <a:cs typeface="Times New Roman"/>
                        </a:rPr>
                        <a:t>）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>
                          <a:latin typeface="標楷體"/>
                          <a:ea typeface="新細明體"/>
                          <a:cs typeface="Times New Roman"/>
                        </a:rPr>
                        <a:t>U/L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標楷體"/>
                          <a:ea typeface="新細明體"/>
                          <a:cs typeface="Times New Roman"/>
                        </a:rPr>
                        <a:t>A</a:t>
                      </a:r>
                      <a:r>
                        <a:rPr lang="en-US" altLang="zh-TW" sz="1200" kern="100" dirty="0" smtClean="0">
                          <a:latin typeface="標楷體"/>
                          <a:ea typeface="新細明體"/>
                          <a:cs typeface="Times New Roman"/>
                        </a:rPr>
                        <a:t>1C</a:t>
                      </a:r>
                      <a:endParaRPr lang="zh-TW" sz="12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800" kern="100">
                          <a:latin typeface="Times New Roman"/>
                          <a:ea typeface="標楷體"/>
                          <a:cs typeface="Times New Roman"/>
                        </a:rPr>
                        <a:t>％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標楷體"/>
                          <a:ea typeface="新細明體"/>
                          <a:cs typeface="Times New Roman"/>
                        </a:rPr>
                        <a:t>Uric Acid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>
                          <a:latin typeface="標楷體"/>
                          <a:ea typeface="新細明體"/>
                          <a:cs typeface="Times New Roman"/>
                        </a:rPr>
                        <a:t>mg/dL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標楷體"/>
                          <a:ea typeface="新細明體"/>
                          <a:cs typeface="Times New Roman"/>
                        </a:rPr>
                        <a:t>Cholesterol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>
                          <a:latin typeface="標楷體"/>
                          <a:ea typeface="新細明體"/>
                          <a:cs typeface="Times New Roman"/>
                        </a:rPr>
                        <a:t>mg/dL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標楷體"/>
                          <a:ea typeface="新細明體"/>
                          <a:cs typeface="Times New Roman"/>
                        </a:rPr>
                        <a:t>Creatinine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>
                          <a:latin typeface="標楷體"/>
                          <a:ea typeface="新細明體"/>
                          <a:cs typeface="Times New Roman"/>
                        </a:rPr>
                        <a:t>mg/dL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標楷體"/>
                          <a:ea typeface="新細明體"/>
                          <a:cs typeface="Times New Roman"/>
                        </a:rPr>
                        <a:t>HDL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>
                          <a:latin typeface="標楷體"/>
                          <a:ea typeface="新細明體"/>
                          <a:cs typeface="Times New Roman"/>
                        </a:rPr>
                        <a:t>mg/dL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標楷體"/>
                          <a:ea typeface="新細明體"/>
                          <a:cs typeface="Times New Roman"/>
                        </a:rPr>
                        <a:t>eGFR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標楷體"/>
                          <a:ea typeface="新細明體"/>
                          <a:cs typeface="Times New Roman"/>
                        </a:rPr>
                        <a:t>LDL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>
                          <a:latin typeface="標楷體"/>
                          <a:ea typeface="新細明體"/>
                          <a:cs typeface="Times New Roman"/>
                        </a:rPr>
                        <a:t>mg/dL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標楷體"/>
                          <a:ea typeface="新細明體"/>
                          <a:cs typeface="Times New Roman"/>
                        </a:rPr>
                        <a:t>Microalbuminuria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kern="100">
                          <a:latin typeface="標楷體"/>
                          <a:ea typeface="新細明體"/>
                          <a:cs typeface="Times New Roman"/>
                        </a:rPr>
                        <a:t>mg/dL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855">
                <a:tc>
                  <a:txBody>
                    <a:bodyPr/>
                    <a:lstStyle/>
                    <a:p>
                      <a:pPr indent="16637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標楷體"/>
                          <a:ea typeface="新細明體"/>
                          <a:cs typeface="Times New Roman"/>
                        </a:rPr>
                        <a:t>Triglyceride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0490" algn="just">
                        <a:spcAft>
                          <a:spcPts val="0"/>
                        </a:spcAft>
                      </a:pPr>
                      <a:r>
                        <a:rPr lang="en-US" sz="800" kern="100">
                          <a:latin typeface="標楷體"/>
                          <a:ea typeface="新細明體"/>
                          <a:cs typeface="Times New Roman"/>
                        </a:rPr>
                        <a:t>mmg/dL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標楷體"/>
                          <a:ea typeface="新細明體"/>
                          <a:cs typeface="Times New Roman"/>
                        </a:rPr>
                        <a:t>Urine A/C Ratio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600" kern="100">
                          <a:latin typeface="標楷體"/>
                          <a:ea typeface="新細明體"/>
                          <a:cs typeface="Times New Roman"/>
                        </a:rPr>
                        <a:t>μg/mg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 dirty="0">
                        <a:latin typeface="標楷體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680</Words>
  <Application>Microsoft Office PowerPoint</Application>
  <PresentationFormat>如螢幕大小 (4:3)</PresentationFormat>
  <Paragraphs>136</Paragraphs>
  <Slides>16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PowerPoint 簡報</vt:lpstr>
      <vt:lpstr>個案報告內容參考(範例)-藥師 </vt:lpstr>
      <vt:lpstr>案例報告之標準模式 前言:執行藥事照護之步驟</vt:lpstr>
      <vt:lpstr>評估的架構</vt:lpstr>
      <vt:lpstr>擬定照顧計畫的架構</vt:lpstr>
      <vt:lpstr>範例</vt:lpstr>
      <vt:lpstr>Patient General Information (Gen) 病患基本資料</vt:lpstr>
      <vt:lpstr>病史</vt:lpstr>
      <vt:lpstr>Laboratory and Diagnostic Tests (Labs) 檢驗數據及檢查報告</vt:lpstr>
      <vt:lpstr>用藥史所有治療藥物及治療方式</vt:lpstr>
      <vt:lpstr>提出目前藥物相關問題</vt:lpstr>
      <vt:lpstr>討論（根據病人的現有疾病與藥使用分別討論適當性與用藥指導） </vt:lpstr>
      <vt:lpstr>PowerPoint 簡報</vt:lpstr>
      <vt:lpstr>總結</vt:lpstr>
      <vt:lpstr>時間分配(報告時間:12分鐘)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DRYEH</dc:creator>
  <cp:lastModifiedBy>DrWuCC</cp:lastModifiedBy>
  <cp:revision>5</cp:revision>
  <dcterms:created xsi:type="dcterms:W3CDTF">2018-07-04T18:05:22Z</dcterms:created>
  <dcterms:modified xsi:type="dcterms:W3CDTF">2018-07-18T09:45:42Z</dcterms:modified>
</cp:coreProperties>
</file>