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9" r:id="rId10"/>
    <p:sldId id="270" r:id="rId11"/>
    <p:sldId id="267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338D8-10C4-49A5-A9CC-F8A4E1CA5CB3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DD453-6E6D-436C-9B52-9F07F2A4D7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6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FDD4-9C54-4B05-A236-E45B45B7EA2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803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0720C-0FB9-4C96-924F-27FC57ACD554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0246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結合最佳的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研究證據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(research evidence)</a:t>
            </a:r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臨床專業能力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(clinical expertise)</a:t>
            </a:r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病人期望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(patient expectations)</a:t>
            </a:r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，以幫助臨床決定的護理過程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DD453-6E6D-436C-9B52-9F07F2A4D7C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701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DD453-6E6D-436C-9B52-9F07F2A4D7C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15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結合最佳的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研究證據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(research evidence)</a:t>
            </a:r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臨床專業能力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(clinical expertise)</a:t>
            </a:r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病人期望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(patient expectations)</a:t>
            </a:r>
            <a:r>
              <a:rPr lang="zh-TW" altLang="en-US" sz="1200" dirty="0" smtClean="0">
                <a:latin typeface="微軟正黑體" pitchFamily="34" charset="-120"/>
                <a:ea typeface="微軟正黑體" pitchFamily="34" charset="-120"/>
              </a:rPr>
              <a:t>，以幫助臨床決定的護理過程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DD453-6E6D-436C-9B52-9F07F2A4D7C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84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49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841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50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66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98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35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59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35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212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95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79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65096-79CE-4B14-B447-5EC20255861E}" type="datetimeFigureOut">
              <a:rPr lang="zh-TW" altLang="en-US" smtClean="0"/>
              <a:t>2019/4/1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7A54-7BA6-424B-80AF-F18CA25763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03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3"/>
          <p:cNvGrpSpPr/>
          <p:nvPr/>
        </p:nvGrpSpPr>
        <p:grpSpPr>
          <a:xfrm>
            <a:off x="-14799" y="1484783"/>
            <a:ext cx="9158799" cy="2304257"/>
            <a:chOff x="-122303" y="-85966"/>
            <a:chExt cx="9158799" cy="1304508"/>
          </a:xfrm>
        </p:grpSpPr>
        <p:sp>
          <p:nvSpPr>
            <p:cNvPr id="5" name="矩形 4"/>
            <p:cNvSpPr/>
            <p:nvPr/>
          </p:nvSpPr>
          <p:spPr>
            <a:xfrm>
              <a:off x="-122303" y="-85966"/>
              <a:ext cx="9144000" cy="1296545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個案報告</a:t>
              </a:r>
              <a:r>
                <a:rPr lang="en-US" altLang="zh-TW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_</a:t>
              </a:r>
              <a:r>
                <a:rPr lang="zh-TW" altLang="en-US" sz="4000" b="1" kern="1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護理</a:t>
              </a:r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師模板</a:t>
              </a:r>
              <a:endPara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-107504" y="1137010"/>
              <a:ext cx="9144000" cy="815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1661-CA60-4B7B-965B-734F3D4BA48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365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</a:t>
            </a:r>
            <a:r>
              <a:rPr lang="zh-TW" altLang="zh-TW" dirty="0" smtClean="0"/>
              <a:t>護理過程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結合病人表現與期望 </a:t>
            </a:r>
            <a:r>
              <a:rPr lang="en-US" altLang="zh-TW" dirty="0" smtClean="0"/>
              <a:t>(</a:t>
            </a:r>
            <a:r>
              <a:rPr lang="en-US" altLang="zh-TW" dirty="0"/>
              <a:t>patient </a:t>
            </a:r>
            <a:r>
              <a:rPr lang="en-US" altLang="zh-TW" dirty="0" smtClean="0"/>
              <a:t>outcomes/ expectations</a:t>
            </a:r>
            <a:r>
              <a:rPr lang="en-US" altLang="zh-TW" dirty="0"/>
              <a:t>)</a:t>
            </a:r>
            <a:r>
              <a:rPr lang="zh-TW" altLang="en-US" dirty="0"/>
              <a:t>，</a:t>
            </a:r>
            <a:r>
              <a:rPr lang="zh-TW" altLang="en-US" dirty="0" smtClean="0"/>
              <a:t>以</a:t>
            </a:r>
            <a:r>
              <a:rPr lang="zh-TW" altLang="en-US" dirty="0"/>
              <a:t>評</a:t>
            </a:r>
            <a:r>
              <a:rPr lang="zh-TW" altLang="en-US" dirty="0" smtClean="0"/>
              <a:t>值衛教措施之效果</a:t>
            </a:r>
            <a:endParaRPr lang="zh-TW" altLang="en-US" dirty="0"/>
          </a:p>
          <a:p>
            <a:r>
              <a:rPr lang="zh-TW" altLang="en-US" dirty="0" smtClean="0"/>
              <a:t>發展後續</a:t>
            </a:r>
            <a:r>
              <a:rPr lang="zh-TW" altLang="en-US" dirty="0"/>
              <a:t>對應措施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7544" y="35541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TW" altLang="en-US" b="1" dirty="0"/>
              <a:t>討論</a:t>
            </a:r>
          </a:p>
        </p:txBody>
      </p:sp>
      <p:sp>
        <p:nvSpPr>
          <p:cNvPr id="5" name="內容版面配置區 1"/>
          <p:cNvSpPr txBox="1">
            <a:spLocks/>
          </p:cNvSpPr>
          <p:nvPr/>
        </p:nvSpPr>
        <p:spPr>
          <a:xfrm>
            <a:off x="467544" y="48797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mtClean="0"/>
              <a:t>如何</a:t>
            </a:r>
            <a:r>
              <a:rPr lang="zh-TW" altLang="zh-TW" smtClean="0"/>
              <a:t>給予個別</a:t>
            </a:r>
            <a:r>
              <a:rPr lang="zh-TW" altLang="en-US" smtClean="0"/>
              <a:t>性的</a:t>
            </a:r>
            <a:r>
              <a:rPr lang="zh-TW" altLang="zh-TW" smtClean="0"/>
              <a:t>整體連續性的護理措施</a:t>
            </a:r>
            <a:endParaRPr lang="zh-TW" altLang="en-US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11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成功或失敗</a:t>
            </a:r>
            <a:r>
              <a:rPr lang="en-US" altLang="zh-TW" dirty="0"/>
              <a:t>–</a:t>
            </a:r>
            <a:r>
              <a:rPr lang="zh-TW" altLang="en-US" dirty="0"/>
              <a:t>關鍵在何處</a:t>
            </a:r>
            <a:r>
              <a:rPr lang="en-US" altLang="zh-TW" dirty="0"/>
              <a:t>,</a:t>
            </a:r>
            <a:r>
              <a:rPr lang="zh-TW" altLang="en-US" dirty="0"/>
              <a:t>詳述</a:t>
            </a:r>
            <a:r>
              <a:rPr lang="zh-TW" altLang="en-US" dirty="0" smtClean="0"/>
              <a:t>討論</a:t>
            </a:r>
            <a:endParaRPr lang="en-US" altLang="zh-TW" dirty="0" smtClean="0"/>
          </a:p>
          <a:p>
            <a:r>
              <a:rPr lang="zh-TW" altLang="en-US" dirty="0" smtClean="0"/>
              <a:t>本個案</a:t>
            </a:r>
            <a:r>
              <a:rPr lang="zh-TW" altLang="zh-TW" dirty="0" smtClean="0"/>
              <a:t>學習</a:t>
            </a:r>
            <a:r>
              <a:rPr lang="zh-TW" altLang="zh-TW" dirty="0"/>
              <a:t>重點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179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時間分配</a:t>
            </a:r>
            <a:r>
              <a:rPr lang="en-US" altLang="zh-TW" dirty="0" smtClean="0"/>
              <a:t>(</a:t>
            </a:r>
            <a:r>
              <a:rPr lang="zh-TW" altLang="en-US" dirty="0" smtClean="0"/>
              <a:t>報告時間</a:t>
            </a:r>
            <a:r>
              <a:rPr lang="en-US" altLang="zh-TW" dirty="0" smtClean="0"/>
              <a:t>:12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474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病史、</a:t>
            </a:r>
            <a:r>
              <a:rPr lang="zh-TW" altLang="en-US" dirty="0" smtClean="0"/>
              <a:t>身體診查、檢驗值、目前</a:t>
            </a:r>
            <a:r>
              <a:rPr lang="zh-TW" altLang="en-US" dirty="0" smtClean="0"/>
              <a:t>藥物</a:t>
            </a:r>
            <a:r>
              <a:rPr lang="zh-TW" altLang="en-US" dirty="0"/>
              <a:t>使用</a:t>
            </a:r>
            <a:r>
              <a:rPr lang="zh-TW" altLang="en-US" dirty="0" smtClean="0"/>
              <a:t>、相關文獻 </a:t>
            </a:r>
            <a:r>
              <a:rPr lang="en-US" altLang="zh-TW" dirty="0" smtClean="0"/>
              <a:t>:6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護理過程</a:t>
            </a:r>
            <a:r>
              <a:rPr lang="en-US" altLang="zh-TW" dirty="0" smtClean="0"/>
              <a:t>:5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總結</a:t>
            </a:r>
            <a:r>
              <a:rPr lang="en-US" altLang="zh-TW" dirty="0" smtClean="0"/>
              <a:t>:1</a:t>
            </a:r>
            <a:r>
              <a:rPr lang="zh-TW" altLang="en-US" dirty="0" smtClean="0"/>
              <a:t>分鐘 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8196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9"/>
          <p:cNvGrpSpPr/>
          <p:nvPr/>
        </p:nvGrpSpPr>
        <p:grpSpPr>
          <a:xfrm>
            <a:off x="-10591" y="24775"/>
            <a:ext cx="9154591" cy="2614066"/>
            <a:chOff x="8384" y="1052921"/>
            <a:chExt cx="9154591" cy="1096702"/>
          </a:xfrm>
        </p:grpSpPr>
        <p:sp>
          <p:nvSpPr>
            <p:cNvPr id="4" name="矩形 3"/>
            <p:cNvSpPr/>
            <p:nvPr/>
          </p:nvSpPr>
          <p:spPr>
            <a:xfrm>
              <a:off x="18975" y="1052921"/>
              <a:ext cx="9144000" cy="109271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8384" y="2089955"/>
              <a:ext cx="9144000" cy="5966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文字方塊 7"/>
          <p:cNvSpPr txBox="1"/>
          <p:nvPr/>
        </p:nvSpPr>
        <p:spPr>
          <a:xfrm>
            <a:off x="240929" y="834625"/>
            <a:ext cx="864095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個案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報告</a:t>
            </a:r>
            <a:r>
              <a:rPr lang="zh-TW" altLang="en-US" sz="3600" dirty="0"/>
              <a:t>內容參考</a:t>
            </a:r>
            <a:r>
              <a:rPr lang="en-US" altLang="zh-TW" sz="3600" dirty="0"/>
              <a:t>(</a:t>
            </a:r>
            <a:r>
              <a:rPr lang="zh-TW" altLang="en-US" sz="3600" dirty="0"/>
              <a:t>範例</a:t>
            </a:r>
            <a:r>
              <a:rPr lang="en-US" altLang="zh-TW" sz="3600" dirty="0" smtClean="0"/>
              <a:t>)-</a:t>
            </a:r>
            <a:r>
              <a:rPr lang="zh-TW" altLang="en-US" sz="3600" dirty="0" smtClean="0"/>
              <a:t>護理師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一位心肌梗塞病人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之社區居家護理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經驗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子標題 2"/>
          <p:cNvSpPr>
            <a:spLocks noGrp="1"/>
          </p:cNvSpPr>
          <p:nvPr>
            <p:ph type="subTitle" idx="1"/>
          </p:nvPr>
        </p:nvSpPr>
        <p:spPr>
          <a:xfrm>
            <a:off x="1073727" y="3886200"/>
            <a:ext cx="6698673" cy="1263914"/>
          </a:xfrm>
        </p:spPr>
        <p:txBody>
          <a:bodyPr>
            <a:normAutofit/>
          </a:bodyPr>
          <a:lstStyle/>
          <a:p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院所名稱</a:t>
            </a:r>
            <a:r>
              <a:rPr lang="en-US" altLang="zh-Hant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:◎ ◎</a:t>
            </a:r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院所 </a:t>
            </a:r>
            <a:endParaRPr lang="en-US" altLang="zh-Hant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  <a:p>
            <a:r>
              <a:rPr lang="zh-Hant" altLang="en-US" dirty="0" smtClean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報 </a:t>
            </a:r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告 人</a:t>
            </a:r>
            <a:r>
              <a:rPr lang="en-US" altLang="zh-Hant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:○○○ </a:t>
            </a:r>
            <a:endParaRPr lang="en-US" altLang="zh-Hant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8287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sz="4000" b="1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文獻</a:t>
            </a:r>
            <a:r>
              <a:rPr lang="zh-TW" altLang="en-US" sz="4000" b="1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探討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44675"/>
            <a:ext cx="7345362" cy="4362450"/>
          </a:xfrm>
        </p:spPr>
        <p:txBody>
          <a:bodyPr/>
          <a:lstStyle/>
          <a:p>
            <a:pPr>
              <a:buNone/>
            </a:pPr>
            <a:r>
              <a:rPr lang="zh-TW" altLang="en-US" sz="3600" u="sng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急性</a:t>
            </a:r>
            <a:r>
              <a:rPr lang="zh-TW" altLang="en-US" sz="3600" u="sng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</a:t>
            </a:r>
            <a:r>
              <a:rPr lang="zh-TW" altLang="en-US" sz="3600" b="1" dirty="0">
                <a:solidFill>
                  <a:srgbClr val="FF0000"/>
                </a:solidFill>
              </a:rPr>
              <a:t>治療</a:t>
            </a:r>
            <a:endParaRPr lang="en-US" altLang="zh-TW" sz="3600" dirty="0" smtClean="0"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600" b="1" u="sng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慢性期</a:t>
            </a:r>
            <a:r>
              <a:rPr lang="zh-TW" altLang="en-US" sz="3600" b="1" dirty="0">
                <a:solidFill>
                  <a:srgbClr val="FF0000"/>
                </a:solidFill>
              </a:rPr>
              <a:t>預防合併症</a:t>
            </a:r>
          </a:p>
          <a:p>
            <a:pPr>
              <a:buNone/>
            </a:pPr>
            <a:endParaRPr lang="en-US" altLang="zh-TW" sz="3600" b="1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425451"/>
            <a:ext cx="9144000" cy="914400"/>
            <a:chOff x="0" y="0"/>
            <a:chExt cx="6336" cy="1152"/>
          </a:xfrm>
        </p:grpSpPr>
        <p:sp>
          <p:nvSpPr>
            <p:cNvPr id="46102" name="Freeform 5"/>
            <p:cNvSpPr>
              <a:spLocks/>
            </p:cNvSpPr>
            <p:nvPr/>
          </p:nvSpPr>
          <p:spPr bwMode="auto">
            <a:xfrm>
              <a:off x="0" y="0"/>
              <a:ext cx="1150" cy="1152"/>
            </a:xfrm>
            <a:custGeom>
              <a:avLst/>
              <a:gdLst>
                <a:gd name="T0" fmla="*/ 0 w 1927"/>
                <a:gd name="T1" fmla="*/ 765 h 1856"/>
                <a:gd name="T2" fmla="*/ 258 w 1927"/>
                <a:gd name="T3" fmla="*/ 765 h 1856"/>
                <a:gd name="T4" fmla="*/ 372 w 1927"/>
                <a:gd name="T5" fmla="*/ 646 h 1856"/>
                <a:gd name="T6" fmla="*/ 458 w 1927"/>
                <a:gd name="T7" fmla="*/ 1063 h 1856"/>
                <a:gd name="T8" fmla="*/ 516 w 1927"/>
                <a:gd name="T9" fmla="*/ 109 h 1856"/>
                <a:gd name="T10" fmla="*/ 687 w 1927"/>
                <a:gd name="T11" fmla="*/ 407 h 1856"/>
                <a:gd name="T12" fmla="*/ 917 w 1927"/>
                <a:gd name="T13" fmla="*/ 318 h 1856"/>
                <a:gd name="T14" fmla="*/ 1060 w 1927"/>
                <a:gd name="T15" fmla="*/ 437 h 1856"/>
                <a:gd name="T16" fmla="*/ 1150 w 1927"/>
                <a:gd name="T17" fmla="*/ 719 h 18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27" h="1856">
                  <a:moveTo>
                    <a:pt x="0" y="1232"/>
                  </a:moveTo>
                  <a:cubicBezTo>
                    <a:pt x="164" y="1248"/>
                    <a:pt x="328" y="1264"/>
                    <a:pt x="432" y="1232"/>
                  </a:cubicBezTo>
                  <a:cubicBezTo>
                    <a:pt x="536" y="1200"/>
                    <a:pt x="568" y="960"/>
                    <a:pt x="624" y="1040"/>
                  </a:cubicBezTo>
                  <a:cubicBezTo>
                    <a:pt x="680" y="1120"/>
                    <a:pt x="728" y="1856"/>
                    <a:pt x="768" y="1712"/>
                  </a:cubicBezTo>
                  <a:cubicBezTo>
                    <a:pt x="808" y="1568"/>
                    <a:pt x="800" y="352"/>
                    <a:pt x="864" y="176"/>
                  </a:cubicBezTo>
                  <a:cubicBezTo>
                    <a:pt x="928" y="0"/>
                    <a:pt x="1040" y="600"/>
                    <a:pt x="1152" y="656"/>
                  </a:cubicBezTo>
                  <a:cubicBezTo>
                    <a:pt x="1264" y="712"/>
                    <a:pt x="1432" y="504"/>
                    <a:pt x="1536" y="512"/>
                  </a:cubicBezTo>
                  <a:cubicBezTo>
                    <a:pt x="1640" y="520"/>
                    <a:pt x="1711" y="596"/>
                    <a:pt x="1776" y="704"/>
                  </a:cubicBezTo>
                  <a:cubicBezTo>
                    <a:pt x="1841" y="812"/>
                    <a:pt x="1896" y="1064"/>
                    <a:pt x="1927" y="1159"/>
                  </a:cubicBezTo>
                </a:path>
              </a:pathLst>
            </a:custGeom>
            <a:noFill/>
            <a:ln w="38100" cap="sq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charset="0"/>
              </a:endParaRPr>
            </a:p>
          </p:txBody>
        </p:sp>
        <p:sp>
          <p:nvSpPr>
            <p:cNvPr id="46103" name="Freeform 6"/>
            <p:cNvSpPr>
              <a:spLocks/>
            </p:cNvSpPr>
            <p:nvPr/>
          </p:nvSpPr>
          <p:spPr bwMode="auto">
            <a:xfrm>
              <a:off x="1152" y="720"/>
              <a:ext cx="148" cy="56"/>
            </a:xfrm>
            <a:custGeom>
              <a:avLst/>
              <a:gdLst>
                <a:gd name="T0" fmla="*/ 0 w 192"/>
                <a:gd name="T1" fmla="*/ 0 h 168"/>
                <a:gd name="T2" fmla="*/ 37 w 192"/>
                <a:gd name="T3" fmla="*/ 48 h 168"/>
                <a:gd name="T4" fmla="*/ 148 w 192"/>
                <a:gd name="T5" fmla="*/ 48 h 1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168">
                  <a:moveTo>
                    <a:pt x="0" y="0"/>
                  </a:moveTo>
                  <a:cubicBezTo>
                    <a:pt x="8" y="60"/>
                    <a:pt x="16" y="120"/>
                    <a:pt x="48" y="144"/>
                  </a:cubicBezTo>
                  <a:cubicBezTo>
                    <a:pt x="80" y="168"/>
                    <a:pt x="168" y="144"/>
                    <a:pt x="192" y="144"/>
                  </a:cubicBezTo>
                </a:path>
              </a:pathLst>
            </a:custGeom>
            <a:noFill/>
            <a:ln w="38100" cap="sq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charset="0"/>
              </a:endParaRPr>
            </a:p>
          </p:txBody>
        </p:sp>
        <p:sp>
          <p:nvSpPr>
            <p:cNvPr id="46104" name="Freeform 7"/>
            <p:cNvSpPr>
              <a:spLocks/>
            </p:cNvSpPr>
            <p:nvPr/>
          </p:nvSpPr>
          <p:spPr bwMode="auto">
            <a:xfrm flipV="1">
              <a:off x="1296" y="720"/>
              <a:ext cx="5040" cy="48"/>
            </a:xfrm>
            <a:custGeom>
              <a:avLst/>
              <a:gdLst>
                <a:gd name="T0" fmla="*/ 0 w 4612"/>
                <a:gd name="T1" fmla="*/ 0 h 1"/>
                <a:gd name="T2" fmla="*/ 5040 w 461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612" h="1">
                  <a:moveTo>
                    <a:pt x="0" y="0"/>
                  </a:moveTo>
                  <a:lnTo>
                    <a:pt x="4612" y="0"/>
                  </a:lnTo>
                </a:path>
              </a:pathLst>
            </a:custGeom>
            <a:noFill/>
            <a:ln w="38100" cap="sq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Arial" charset="0"/>
              </a:endParaRPr>
            </a:p>
          </p:txBody>
        </p:sp>
      </p:grpSp>
      <p:pic>
        <p:nvPicPr>
          <p:cNvPr id="60423" name="圖片 10" descr="圖片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05038"/>
            <a:ext cx="360362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4" name="圖片 10" descr="圖片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781300"/>
            <a:ext cx="36036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2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病</a:t>
            </a:r>
            <a:r>
              <a:rPr lang="zh-TW" altLang="en-US" dirty="0" smtClean="0"/>
              <a:t>史簡介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OOO,</a:t>
            </a:r>
            <a:r>
              <a:rPr lang="zh-TW" altLang="en-US" dirty="0" smtClean="0"/>
              <a:t>性別</a:t>
            </a:r>
            <a:r>
              <a:rPr lang="en-US" altLang="zh-TW" dirty="0" smtClean="0"/>
              <a:t>,OO</a:t>
            </a:r>
            <a:r>
              <a:rPr lang="zh-TW" altLang="en-US" dirty="0" smtClean="0"/>
              <a:t>歲</a:t>
            </a:r>
            <a:r>
              <a:rPr lang="en-US" altLang="zh-TW" dirty="0" smtClean="0"/>
              <a:t>,</a:t>
            </a:r>
            <a:r>
              <a:rPr lang="zh-TW" altLang="en-US" dirty="0" smtClean="0"/>
              <a:t>罹患糖尿病（已</a:t>
            </a:r>
            <a:r>
              <a:rPr lang="en-US" altLang="zh-TW" dirty="0" smtClean="0"/>
              <a:t>OO</a:t>
            </a:r>
            <a:r>
              <a:rPr lang="zh-TW" altLang="en-US" dirty="0" smtClean="0"/>
              <a:t>年）、高血壓（已</a:t>
            </a:r>
            <a:r>
              <a:rPr lang="en-US" altLang="zh-TW" dirty="0" smtClean="0"/>
              <a:t>OO</a:t>
            </a:r>
            <a:r>
              <a:rPr lang="zh-TW" altLang="en-US" dirty="0" smtClean="0"/>
              <a:t>年）、高血脂（已</a:t>
            </a:r>
            <a:r>
              <a:rPr lang="en-US" altLang="zh-TW" dirty="0" smtClean="0"/>
              <a:t>OO</a:t>
            </a:r>
            <a:r>
              <a:rPr lang="zh-TW" altLang="en-US" dirty="0" smtClean="0"/>
              <a:t>年），一</a:t>
            </a:r>
            <a:r>
              <a:rPr lang="zh-TW" altLang="en-US" dirty="0"/>
              <a:t>直 </a:t>
            </a:r>
            <a:r>
              <a:rPr lang="zh-TW" altLang="en-US" dirty="0" smtClean="0"/>
              <a:t>服用口服藥物治療，近幾個月用藥</a:t>
            </a:r>
            <a:r>
              <a:rPr lang="zh-TW" altLang="en-US" dirty="0"/>
              <a:t>為 </a:t>
            </a:r>
            <a:r>
              <a:rPr lang="en-US" altLang="zh-TW" dirty="0" smtClean="0"/>
              <a:t>XXX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XXmg</a:t>
            </a:r>
            <a:r>
              <a:rPr lang="en-US" altLang="zh-TW" dirty="0" smtClean="0"/>
              <a:t>)BID </a:t>
            </a:r>
            <a:r>
              <a:rPr lang="en-US" altLang="zh-TW" dirty="0"/>
              <a:t>+ </a:t>
            </a:r>
            <a:r>
              <a:rPr lang="en-US" altLang="zh-TW" dirty="0" smtClean="0"/>
              <a:t>XXX(</a:t>
            </a:r>
            <a:r>
              <a:rPr lang="en-US" altLang="zh-TW" dirty="0" err="1" smtClean="0"/>
              <a:t>XXmg</a:t>
            </a:r>
            <a:r>
              <a:rPr lang="en-US" altLang="zh-TW" dirty="0" smtClean="0"/>
              <a:t>) BID </a:t>
            </a:r>
            <a:r>
              <a:rPr lang="en-US" altLang="zh-TW" dirty="0"/>
              <a:t>+ </a:t>
            </a:r>
            <a:r>
              <a:rPr lang="en-US" altLang="zh-TW" dirty="0" smtClean="0">
                <a:latin typeface="Arial"/>
                <a:cs typeface="Arial"/>
              </a:rPr>
              <a:t>XXX(</a:t>
            </a:r>
            <a:r>
              <a:rPr lang="en-US" altLang="zh-TW" dirty="0" err="1" smtClean="0">
                <a:latin typeface="Arial"/>
                <a:cs typeface="Arial"/>
              </a:rPr>
              <a:t>XXmg</a:t>
            </a:r>
            <a:r>
              <a:rPr lang="en-US" altLang="zh-TW" dirty="0" smtClean="0">
                <a:latin typeface="Arial"/>
                <a:cs typeface="Arial"/>
              </a:rPr>
              <a:t>) </a:t>
            </a:r>
            <a:r>
              <a:rPr lang="en-US" altLang="zh-TW" dirty="0" smtClean="0"/>
              <a:t>QD</a:t>
            </a:r>
            <a:r>
              <a:rPr lang="zh-TW" altLang="en-US" dirty="0" smtClean="0"/>
              <a:t>，因</a:t>
            </a:r>
            <a:r>
              <a:rPr lang="en-US" altLang="zh-TW" dirty="0" smtClean="0"/>
              <a:t>XXX</a:t>
            </a:r>
            <a:r>
              <a:rPr lang="zh-TW" altLang="en-US" dirty="0" smtClean="0"/>
              <a:t>前來門診就醫</a:t>
            </a:r>
            <a:r>
              <a:rPr lang="en-US" altLang="zh-TW" dirty="0"/>
              <a:t>,</a:t>
            </a:r>
            <a:r>
              <a:rPr lang="zh-TW" altLang="en-US" dirty="0"/>
              <a:t>不過並無其它身體不適</a:t>
            </a:r>
            <a:r>
              <a:rPr lang="zh-TW" altLang="en-US" dirty="0" smtClean="0"/>
              <a:t>。</a:t>
            </a:r>
            <a:r>
              <a:rPr lang="en-US" altLang="zh-TW" dirty="0" smtClean="0"/>
              <a:t>O</a:t>
            </a:r>
            <a:r>
              <a:rPr lang="zh-TW" altLang="en-US" dirty="0" smtClean="0"/>
              <a:t>先生</a:t>
            </a:r>
            <a:r>
              <a:rPr lang="zh-TW" altLang="en-US" dirty="0" smtClean="0"/>
              <a:t>的</a:t>
            </a:r>
            <a:r>
              <a:rPr lang="zh-TW" altLang="en-US" dirty="0"/>
              <a:t>母親 </a:t>
            </a:r>
            <a:r>
              <a:rPr lang="zh-TW" altLang="en-US" dirty="0" smtClean="0"/>
              <a:t>有</a:t>
            </a:r>
            <a:r>
              <a:rPr lang="en-US" altLang="zh-TW" dirty="0" smtClean="0"/>
              <a:t>OO</a:t>
            </a:r>
            <a:r>
              <a:rPr lang="zh-TW" altLang="en-US" dirty="0" smtClean="0"/>
              <a:t>家族病史</a:t>
            </a:r>
            <a:r>
              <a:rPr lang="en-US" altLang="zh-TW" dirty="0" smtClean="0"/>
              <a:t>,</a:t>
            </a:r>
            <a:r>
              <a:rPr lang="zh-TW" altLang="en-US" dirty="0" smtClean="0"/>
              <a:t>幾年前因</a:t>
            </a:r>
            <a:r>
              <a:rPr lang="en-US" altLang="zh-TW" dirty="0" smtClean="0"/>
              <a:t>XXX</a:t>
            </a:r>
            <a:r>
              <a:rPr lang="zh-TW" altLang="en-US" dirty="0" smtClean="0"/>
              <a:t>過</a:t>
            </a:r>
            <a:r>
              <a:rPr lang="zh-TW" altLang="en-US" dirty="0"/>
              <a:t>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/>
              <a:t>O</a:t>
            </a:r>
            <a:r>
              <a:rPr lang="zh-TW" altLang="en-US" dirty="0"/>
              <a:t>先生抽菸</a:t>
            </a:r>
            <a:r>
              <a:rPr lang="zh-TW" altLang="en-US" dirty="0" smtClean="0"/>
              <a:t>一天</a:t>
            </a:r>
            <a:r>
              <a:rPr lang="en-US" altLang="zh-TW" dirty="0" smtClean="0"/>
              <a:t>X</a:t>
            </a:r>
            <a:r>
              <a:rPr lang="zh-TW" altLang="en-US" dirty="0" smtClean="0"/>
              <a:t>包，已有</a:t>
            </a:r>
            <a:r>
              <a:rPr lang="en-US" altLang="zh-TW" dirty="0" smtClean="0"/>
              <a:t>XX</a:t>
            </a:r>
            <a:r>
              <a:rPr lang="zh-TW" altLang="en-US" dirty="0" smtClean="0"/>
              <a:t>年，偶而在應酬</a:t>
            </a:r>
            <a:r>
              <a:rPr lang="zh-TW" altLang="en-US" dirty="0"/>
              <a:t>時少量</a:t>
            </a:r>
            <a:r>
              <a:rPr lang="zh-TW" altLang="en-US" dirty="0" smtClean="0"/>
              <a:t>飲酒，無規律運動，也沒有定期執行血糖、（血壓、血脂）監測</a:t>
            </a:r>
            <a:r>
              <a:rPr lang="zh-TW" altLang="en-US" dirty="0"/>
              <a:t>。 </a:t>
            </a:r>
            <a:endParaRPr lang="zh-TW" altLang="en-US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07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家庭圖譜和生活圈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450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身體診查與評估</a:t>
            </a:r>
            <a:r>
              <a:rPr lang="zh-TW" altLang="en-US" dirty="0" smtClean="0"/>
              <a:t>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身高</a:t>
            </a:r>
            <a:r>
              <a:rPr lang="en-US" altLang="zh-TW" dirty="0" smtClean="0"/>
              <a:t>XXX</a:t>
            </a:r>
            <a:r>
              <a:rPr lang="zh-TW" altLang="en-US" dirty="0" smtClean="0"/>
              <a:t>公分</a:t>
            </a:r>
            <a:r>
              <a:rPr lang="en-US" altLang="zh-TW" dirty="0"/>
              <a:t>,</a:t>
            </a:r>
            <a:r>
              <a:rPr lang="zh-TW" altLang="en-US" dirty="0" smtClean="0"/>
              <a:t>體重</a:t>
            </a:r>
            <a:r>
              <a:rPr lang="en-US" altLang="zh-TW" dirty="0" smtClean="0"/>
              <a:t>XXX</a:t>
            </a:r>
            <a:r>
              <a:rPr lang="zh-TW" altLang="en-US" dirty="0"/>
              <a:t>公斤，</a:t>
            </a:r>
            <a:r>
              <a:rPr lang="en-US" altLang="zh-TW" dirty="0"/>
              <a:t>BMI</a:t>
            </a:r>
            <a:r>
              <a:rPr lang="zh-TW" altLang="en-US" dirty="0"/>
              <a:t>:</a:t>
            </a:r>
            <a:r>
              <a:rPr lang="en-US" altLang="zh-TW" dirty="0"/>
              <a:t>XXX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(</a:t>
            </a:r>
            <a:r>
              <a:rPr lang="zh-TW" altLang="en-US" dirty="0" smtClean="0"/>
              <a:t>理想體重</a:t>
            </a:r>
            <a:r>
              <a:rPr lang="en-US" altLang="zh-TW" dirty="0"/>
              <a:t>57</a:t>
            </a:r>
            <a:r>
              <a:rPr lang="zh-TW" altLang="en-US" dirty="0"/>
              <a:t>公</a:t>
            </a:r>
            <a:r>
              <a:rPr lang="zh-TW" altLang="en-US" dirty="0" smtClean="0"/>
              <a:t>斤</a:t>
            </a:r>
            <a:r>
              <a:rPr lang="en-US" altLang="zh-TW" dirty="0" smtClean="0"/>
              <a:t>), (</a:t>
            </a:r>
            <a:r>
              <a:rPr lang="zh-TW" altLang="en-US" dirty="0" smtClean="0"/>
              <a:t>腰圍</a:t>
            </a:r>
            <a:r>
              <a:rPr lang="en-US" altLang="zh-TW" dirty="0" smtClean="0"/>
              <a:t>&gt;=90?)</a:t>
            </a:r>
            <a:br>
              <a:rPr lang="en-US" altLang="zh-TW" dirty="0" smtClean="0"/>
            </a:br>
            <a:r>
              <a:rPr lang="zh-TW" altLang="en-US" dirty="0" smtClean="0"/>
              <a:t>血壓</a:t>
            </a:r>
            <a:r>
              <a:rPr lang="en-US" altLang="zh-TW" dirty="0" smtClean="0"/>
              <a:t>XXX/XX mmHg</a:t>
            </a:r>
            <a:r>
              <a:rPr lang="zh-TW" altLang="en-US" dirty="0" smtClean="0"/>
              <a:t>，其它理學檢查無特殊發現或（其他異常記錄）。 </a:t>
            </a:r>
          </a:p>
          <a:p>
            <a:endParaRPr kumimoji="1"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3429000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TW" sz="3600" dirty="0" smtClean="0"/>
          </a:p>
          <a:p>
            <a:r>
              <a:rPr lang="zh-TW" altLang="en-US" sz="3600" dirty="0" smtClean="0"/>
              <a:t>成人健檢檢驗值</a:t>
            </a:r>
            <a:endParaRPr lang="en-US" altLang="zh-TW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kumimoji="1" lang="zh-TW" altLang="en-US" sz="3600" dirty="0" smtClean="0"/>
              <a:t>空腹血糖</a:t>
            </a:r>
            <a:endParaRPr kumimoji="1" lang="en-US" altLang="zh-TW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kumimoji="1" lang="zh-TW" altLang="en-US" sz="3600" dirty="0" smtClean="0"/>
              <a:t>血脂</a:t>
            </a:r>
            <a:r>
              <a:rPr kumimoji="1" lang="en-US" altLang="zh-TW" sz="3600" dirty="0" smtClean="0"/>
              <a:t>(TCHO, TG)</a:t>
            </a:r>
            <a:endParaRPr kumimoji="1"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4442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611560" y="1052736"/>
            <a:ext cx="8229600" cy="2075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kumimoji="1" lang="zh-TW" altLang="en-US" sz="3600" dirty="0" smtClean="0"/>
              <a:t>藥物及治療方式</a:t>
            </a:r>
            <a:r>
              <a:rPr kumimoji="1" lang="en-US" altLang="zh-TW" sz="3600" dirty="0" smtClean="0"/>
              <a:t>(</a:t>
            </a:r>
            <a:r>
              <a:rPr kumimoji="1" lang="zh-TW" altLang="en-US" sz="3600" dirty="0" smtClean="0"/>
              <a:t>包括糖尿病、高血壓、高脂血症之藥物</a:t>
            </a:r>
            <a:r>
              <a:rPr kumimoji="1" lang="en-US" altLang="zh-TW" sz="3600" dirty="0" smtClean="0"/>
              <a:t>)</a:t>
            </a:r>
            <a:endParaRPr kumimoji="1" lang="zh-TW" altLang="en-US" sz="3600" dirty="0"/>
          </a:p>
        </p:txBody>
      </p:sp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661814"/>
              </p:ext>
            </p:extLst>
          </p:nvPr>
        </p:nvGraphicFramePr>
        <p:xfrm>
          <a:off x="611560" y="2870942"/>
          <a:ext cx="8229600" cy="3366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5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3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2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j-ea"/>
                          <a:ea typeface="+mj-ea"/>
                        </a:rPr>
                        <a:t>日期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j-ea"/>
                          <a:ea typeface="+mj-ea"/>
                        </a:rPr>
                        <a:t>藥名、劑量、用法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2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2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2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2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96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</a:t>
            </a:r>
            <a:r>
              <a:rPr lang="zh-TW" altLang="zh-TW" dirty="0" smtClean="0"/>
              <a:t>護理過程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運用</a:t>
            </a:r>
            <a:r>
              <a:rPr lang="zh-TW" altLang="en-US" dirty="0"/>
              <a:t>臨床專業能力</a:t>
            </a:r>
            <a:r>
              <a:rPr lang="en-US" altLang="zh-TW" dirty="0"/>
              <a:t>(clinical expertise)</a:t>
            </a:r>
            <a:r>
              <a:rPr lang="zh-TW" altLang="en-US" dirty="0"/>
              <a:t>和</a:t>
            </a:r>
            <a:r>
              <a:rPr lang="zh-TW" altLang="en-US" dirty="0" smtClean="0"/>
              <a:t>病人表現</a:t>
            </a:r>
            <a:r>
              <a:rPr lang="en-US" altLang="zh-TW" dirty="0" smtClean="0"/>
              <a:t>(patient performance)</a:t>
            </a:r>
            <a:r>
              <a:rPr lang="zh-TW" altLang="en-US" dirty="0"/>
              <a:t>，以幫助臨床決定的護理過程</a:t>
            </a:r>
          </a:p>
          <a:p>
            <a:r>
              <a:rPr lang="zh-TW" altLang="en-US" dirty="0" smtClean="0"/>
              <a:t>以心血管</a:t>
            </a:r>
            <a:r>
              <a:rPr lang="zh-TW" altLang="zh-TW" dirty="0" smtClean="0"/>
              <a:t>專業</a:t>
            </a:r>
            <a:r>
              <a:rPr lang="zh-TW" altLang="zh-TW" dirty="0"/>
              <a:t>知識敏銳密切觀察合併症之相關症狀</a:t>
            </a:r>
            <a:r>
              <a:rPr lang="zh-TW" altLang="zh-TW" dirty="0" smtClean="0"/>
              <a:t>，</a:t>
            </a:r>
            <a:r>
              <a:rPr lang="zh-TW" altLang="en-US" dirty="0" smtClean="0"/>
              <a:t>確立護理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(P)</a:t>
            </a:r>
            <a:r>
              <a:rPr lang="zh-TW" altLang="en-US" dirty="0" smtClean="0"/>
              <a:t>和需求。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65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</a:t>
            </a:r>
            <a:r>
              <a:rPr lang="zh-TW" altLang="zh-TW" dirty="0" smtClean="0"/>
              <a:t>護理過程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提出臨床</a:t>
            </a:r>
            <a:r>
              <a:rPr lang="en-US" altLang="zh-TW" dirty="0" smtClean="0"/>
              <a:t>(</a:t>
            </a:r>
            <a:r>
              <a:rPr lang="zh-TW" altLang="en-US" dirty="0" smtClean="0"/>
              <a:t>照護</a:t>
            </a:r>
            <a:r>
              <a:rPr lang="en-US" altLang="zh-TW" dirty="0" smtClean="0"/>
              <a:t>)</a:t>
            </a:r>
            <a:r>
              <a:rPr lang="zh-TW" altLang="en-US" dirty="0" smtClean="0"/>
              <a:t>問題和對應的措施</a:t>
            </a:r>
            <a:r>
              <a:rPr lang="en-US" altLang="zh-TW" dirty="0" smtClean="0"/>
              <a:t>(</a:t>
            </a:r>
            <a:r>
              <a:rPr lang="zh-TW" altLang="en-US" dirty="0" smtClean="0"/>
              <a:t>照護組合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779912" y="2924944"/>
            <a:ext cx="1944216" cy="1872208"/>
            <a:chOff x="3901439" y="1234439"/>
            <a:chExt cx="4389121" cy="4462880"/>
          </a:xfrm>
        </p:grpSpPr>
        <p:sp>
          <p:nvSpPr>
            <p:cNvPr id="5" name="Freeform 5"/>
            <p:cNvSpPr/>
            <p:nvPr/>
          </p:nvSpPr>
          <p:spPr>
            <a:xfrm>
              <a:off x="3901439" y="1234439"/>
              <a:ext cx="2113280" cy="2113280"/>
            </a:xfrm>
            <a:custGeom>
              <a:avLst/>
              <a:gdLst>
                <a:gd name="connsiteX0" fmla="*/ 0 w 2113280"/>
                <a:gd name="connsiteY0" fmla="*/ 352220 h 2113280"/>
                <a:gd name="connsiteX1" fmla="*/ 352220 w 2113280"/>
                <a:gd name="connsiteY1" fmla="*/ 0 h 2113280"/>
                <a:gd name="connsiteX2" fmla="*/ 1761060 w 2113280"/>
                <a:gd name="connsiteY2" fmla="*/ 0 h 2113280"/>
                <a:gd name="connsiteX3" fmla="*/ 2113280 w 2113280"/>
                <a:gd name="connsiteY3" fmla="*/ 352220 h 2113280"/>
                <a:gd name="connsiteX4" fmla="*/ 2113280 w 2113280"/>
                <a:gd name="connsiteY4" fmla="*/ 1761060 h 2113280"/>
                <a:gd name="connsiteX5" fmla="*/ 1761060 w 2113280"/>
                <a:gd name="connsiteY5" fmla="*/ 2113280 h 2113280"/>
                <a:gd name="connsiteX6" fmla="*/ 352220 w 2113280"/>
                <a:gd name="connsiteY6" fmla="*/ 2113280 h 2113280"/>
                <a:gd name="connsiteX7" fmla="*/ 0 w 2113280"/>
                <a:gd name="connsiteY7" fmla="*/ 1761060 h 2113280"/>
                <a:gd name="connsiteX8" fmla="*/ 0 w 2113280"/>
                <a:gd name="connsiteY8" fmla="*/ 352220 h 211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3280" h="2113280">
                  <a:moveTo>
                    <a:pt x="0" y="352220"/>
                  </a:moveTo>
                  <a:cubicBezTo>
                    <a:pt x="0" y="157694"/>
                    <a:pt x="157694" y="0"/>
                    <a:pt x="352220" y="0"/>
                  </a:cubicBezTo>
                  <a:lnTo>
                    <a:pt x="1761060" y="0"/>
                  </a:lnTo>
                  <a:cubicBezTo>
                    <a:pt x="1955586" y="0"/>
                    <a:pt x="2113280" y="157694"/>
                    <a:pt x="2113280" y="352220"/>
                  </a:cubicBezTo>
                  <a:lnTo>
                    <a:pt x="2113280" y="1761060"/>
                  </a:lnTo>
                  <a:cubicBezTo>
                    <a:pt x="2113280" y="1955586"/>
                    <a:pt x="1955586" y="2113280"/>
                    <a:pt x="1761060" y="2113280"/>
                  </a:cubicBezTo>
                  <a:lnTo>
                    <a:pt x="352220" y="2113280"/>
                  </a:lnTo>
                  <a:cubicBezTo>
                    <a:pt x="157694" y="2113280"/>
                    <a:pt x="0" y="1955586"/>
                    <a:pt x="0" y="1761060"/>
                  </a:cubicBezTo>
                  <a:lnTo>
                    <a:pt x="0" y="352220"/>
                  </a:lnTo>
                  <a:close/>
                </a:path>
              </a:pathLst>
            </a:custGeom>
            <a:solidFill>
              <a:srgbClr val="00C3D9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1282" tIns="301282" rIns="301282" bIns="301282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6600" dirty="0">
                  <a:solidFill>
                    <a:schemeClr val="bg1"/>
                  </a:solidFill>
                  <a:latin typeface="+mj-lt"/>
                </a:rPr>
                <a:t>P</a:t>
              </a:r>
              <a:endParaRPr lang="en-GB" sz="6600" kern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" name="Freeform 6"/>
            <p:cNvSpPr/>
            <p:nvPr/>
          </p:nvSpPr>
          <p:spPr>
            <a:xfrm>
              <a:off x="6177280" y="1234439"/>
              <a:ext cx="2113280" cy="2113280"/>
            </a:xfrm>
            <a:custGeom>
              <a:avLst/>
              <a:gdLst>
                <a:gd name="connsiteX0" fmla="*/ 0 w 2113280"/>
                <a:gd name="connsiteY0" fmla="*/ 352220 h 2113280"/>
                <a:gd name="connsiteX1" fmla="*/ 352220 w 2113280"/>
                <a:gd name="connsiteY1" fmla="*/ 0 h 2113280"/>
                <a:gd name="connsiteX2" fmla="*/ 1761060 w 2113280"/>
                <a:gd name="connsiteY2" fmla="*/ 0 h 2113280"/>
                <a:gd name="connsiteX3" fmla="*/ 2113280 w 2113280"/>
                <a:gd name="connsiteY3" fmla="*/ 352220 h 2113280"/>
                <a:gd name="connsiteX4" fmla="*/ 2113280 w 2113280"/>
                <a:gd name="connsiteY4" fmla="*/ 1761060 h 2113280"/>
                <a:gd name="connsiteX5" fmla="*/ 1761060 w 2113280"/>
                <a:gd name="connsiteY5" fmla="*/ 2113280 h 2113280"/>
                <a:gd name="connsiteX6" fmla="*/ 352220 w 2113280"/>
                <a:gd name="connsiteY6" fmla="*/ 2113280 h 2113280"/>
                <a:gd name="connsiteX7" fmla="*/ 0 w 2113280"/>
                <a:gd name="connsiteY7" fmla="*/ 1761060 h 2113280"/>
                <a:gd name="connsiteX8" fmla="*/ 0 w 2113280"/>
                <a:gd name="connsiteY8" fmla="*/ 352220 h 211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3280" h="2113280">
                  <a:moveTo>
                    <a:pt x="0" y="352220"/>
                  </a:moveTo>
                  <a:cubicBezTo>
                    <a:pt x="0" y="157694"/>
                    <a:pt x="157694" y="0"/>
                    <a:pt x="352220" y="0"/>
                  </a:cubicBezTo>
                  <a:lnTo>
                    <a:pt x="1761060" y="0"/>
                  </a:lnTo>
                  <a:cubicBezTo>
                    <a:pt x="1955586" y="0"/>
                    <a:pt x="2113280" y="157694"/>
                    <a:pt x="2113280" y="352220"/>
                  </a:cubicBezTo>
                  <a:lnTo>
                    <a:pt x="2113280" y="1761060"/>
                  </a:lnTo>
                  <a:cubicBezTo>
                    <a:pt x="2113280" y="1955586"/>
                    <a:pt x="1955586" y="2113280"/>
                    <a:pt x="1761060" y="2113280"/>
                  </a:cubicBezTo>
                  <a:lnTo>
                    <a:pt x="352220" y="2113280"/>
                  </a:lnTo>
                  <a:cubicBezTo>
                    <a:pt x="157694" y="2113280"/>
                    <a:pt x="0" y="1955586"/>
                    <a:pt x="0" y="1761060"/>
                  </a:cubicBezTo>
                  <a:lnTo>
                    <a:pt x="0" y="352220"/>
                  </a:lnTo>
                  <a:close/>
                </a:path>
              </a:pathLst>
            </a:custGeom>
            <a:solidFill>
              <a:srgbClr val="E94E6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1282" tIns="301282" rIns="301282" bIns="301282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6600" dirty="0">
                  <a:solidFill>
                    <a:schemeClr val="bg1"/>
                  </a:solidFill>
                  <a:latin typeface="+mj-lt"/>
                </a:rPr>
                <a:t>I</a:t>
              </a:r>
              <a:endParaRPr lang="en-GB" sz="6600" kern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" name="Freeform 7"/>
            <p:cNvSpPr/>
            <p:nvPr/>
          </p:nvSpPr>
          <p:spPr>
            <a:xfrm>
              <a:off x="6177280" y="3584039"/>
              <a:ext cx="2113280" cy="2113280"/>
            </a:xfrm>
            <a:custGeom>
              <a:avLst/>
              <a:gdLst>
                <a:gd name="connsiteX0" fmla="*/ 0 w 2113280"/>
                <a:gd name="connsiteY0" fmla="*/ 352220 h 2113280"/>
                <a:gd name="connsiteX1" fmla="*/ 352220 w 2113280"/>
                <a:gd name="connsiteY1" fmla="*/ 0 h 2113280"/>
                <a:gd name="connsiteX2" fmla="*/ 1761060 w 2113280"/>
                <a:gd name="connsiteY2" fmla="*/ 0 h 2113280"/>
                <a:gd name="connsiteX3" fmla="*/ 2113280 w 2113280"/>
                <a:gd name="connsiteY3" fmla="*/ 352220 h 2113280"/>
                <a:gd name="connsiteX4" fmla="*/ 2113280 w 2113280"/>
                <a:gd name="connsiteY4" fmla="*/ 1761060 h 2113280"/>
                <a:gd name="connsiteX5" fmla="*/ 1761060 w 2113280"/>
                <a:gd name="connsiteY5" fmla="*/ 2113280 h 2113280"/>
                <a:gd name="connsiteX6" fmla="*/ 352220 w 2113280"/>
                <a:gd name="connsiteY6" fmla="*/ 2113280 h 2113280"/>
                <a:gd name="connsiteX7" fmla="*/ 0 w 2113280"/>
                <a:gd name="connsiteY7" fmla="*/ 1761060 h 2113280"/>
                <a:gd name="connsiteX8" fmla="*/ 0 w 2113280"/>
                <a:gd name="connsiteY8" fmla="*/ 352220 h 211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3280" h="2113280">
                  <a:moveTo>
                    <a:pt x="0" y="352220"/>
                  </a:moveTo>
                  <a:cubicBezTo>
                    <a:pt x="0" y="157694"/>
                    <a:pt x="157694" y="0"/>
                    <a:pt x="352220" y="0"/>
                  </a:cubicBezTo>
                  <a:lnTo>
                    <a:pt x="1761060" y="0"/>
                  </a:lnTo>
                  <a:cubicBezTo>
                    <a:pt x="1955586" y="0"/>
                    <a:pt x="2113280" y="157694"/>
                    <a:pt x="2113280" y="352220"/>
                  </a:cubicBezTo>
                  <a:lnTo>
                    <a:pt x="2113280" y="1761060"/>
                  </a:lnTo>
                  <a:cubicBezTo>
                    <a:pt x="2113280" y="1955586"/>
                    <a:pt x="1955586" y="2113280"/>
                    <a:pt x="1761060" y="2113280"/>
                  </a:cubicBezTo>
                  <a:lnTo>
                    <a:pt x="352220" y="2113280"/>
                  </a:lnTo>
                  <a:cubicBezTo>
                    <a:pt x="157694" y="2113280"/>
                    <a:pt x="0" y="1955586"/>
                    <a:pt x="0" y="1761060"/>
                  </a:cubicBezTo>
                  <a:lnTo>
                    <a:pt x="0" y="352220"/>
                  </a:lnTo>
                  <a:close/>
                </a:path>
              </a:pathLst>
            </a:custGeom>
            <a:solidFill>
              <a:srgbClr val="F3C30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1282" tIns="301282" rIns="301282" bIns="301282" numCol="1" spcCol="1270" anchor="ctr" anchorCtr="0">
              <a:noAutofit/>
            </a:bodyPr>
            <a:lstStyle/>
            <a:p>
              <a:pPr lvl="0"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6600" dirty="0">
                  <a:solidFill>
                    <a:schemeClr val="bg1"/>
                  </a:solidFill>
                  <a:latin typeface="+mj-lt"/>
                </a:rPr>
                <a:t>C</a:t>
              </a:r>
              <a:endParaRPr lang="en-GB" sz="66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8" name="TextBox 35"/>
          <p:cNvSpPr txBox="1"/>
          <p:nvPr/>
        </p:nvSpPr>
        <p:spPr>
          <a:xfrm>
            <a:off x="683568" y="2924944"/>
            <a:ext cx="2907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3200" b="1" dirty="0" smtClean="0">
                <a:solidFill>
                  <a:schemeClr val="accent6"/>
                </a:solidFill>
              </a:rPr>
              <a:t>Patient/Problem</a:t>
            </a:r>
            <a:endParaRPr lang="en-GB" sz="3200" b="1" dirty="0">
              <a:solidFill>
                <a:schemeClr val="accent6"/>
              </a:solidFill>
            </a:endParaRPr>
          </a:p>
        </p:txBody>
      </p:sp>
      <p:sp>
        <p:nvSpPr>
          <p:cNvPr id="9" name="TextBox 35"/>
          <p:cNvSpPr txBox="1"/>
          <p:nvPr/>
        </p:nvSpPr>
        <p:spPr>
          <a:xfrm>
            <a:off x="6086318" y="4221088"/>
            <a:ext cx="2230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3200" b="1" dirty="0">
                <a:solidFill>
                  <a:schemeClr val="accent6"/>
                </a:solidFill>
              </a:rPr>
              <a:t>Comparison</a:t>
            </a:r>
            <a:endParaRPr lang="en-GB" sz="3200" b="1" dirty="0">
              <a:solidFill>
                <a:schemeClr val="accent6"/>
              </a:solidFill>
            </a:endParaRPr>
          </a:p>
        </p:txBody>
      </p:sp>
      <p:sp>
        <p:nvSpPr>
          <p:cNvPr id="10" name="TextBox 35"/>
          <p:cNvSpPr txBox="1"/>
          <p:nvPr/>
        </p:nvSpPr>
        <p:spPr>
          <a:xfrm>
            <a:off x="6084168" y="2708920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accent6"/>
                </a:solidFill>
              </a:rPr>
              <a:t>Intervention /</a:t>
            </a:r>
          </a:p>
          <a:p>
            <a:r>
              <a:rPr lang="en-US" altLang="zh-TW" sz="3200" b="1" dirty="0">
                <a:solidFill>
                  <a:schemeClr val="accent6"/>
                </a:solidFill>
              </a:rPr>
              <a:t>Indicator</a:t>
            </a:r>
            <a:endParaRPr lang="en-GB" sz="32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0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472</Words>
  <Application>Microsoft Office PowerPoint</Application>
  <PresentationFormat>如螢幕大小 (4:3)</PresentationFormat>
  <Paragraphs>65</Paragraphs>
  <Slides>12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標楷體</vt:lpstr>
      <vt:lpstr>Arial</vt:lpstr>
      <vt:lpstr>Calibri</vt:lpstr>
      <vt:lpstr>Office 佈景主題</vt:lpstr>
      <vt:lpstr>PowerPoint 簡報</vt:lpstr>
      <vt:lpstr>PowerPoint 簡報</vt:lpstr>
      <vt:lpstr>文獻探討</vt:lpstr>
      <vt:lpstr>病史簡介 </vt:lpstr>
      <vt:lpstr>家庭圖譜和生活圈</vt:lpstr>
      <vt:lpstr>身體診查與評估 </vt:lpstr>
      <vt:lpstr>PowerPoint 簡報</vt:lpstr>
      <vt:lpstr>實證護理過程1</vt:lpstr>
      <vt:lpstr>實證護理過程2</vt:lpstr>
      <vt:lpstr>實證護理過程3</vt:lpstr>
      <vt:lpstr>總結</vt:lpstr>
      <vt:lpstr>時間分配(報告時間:12分鐘)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DrWuCC</dc:creator>
  <cp:lastModifiedBy>Windows 使用者</cp:lastModifiedBy>
  <cp:revision>6</cp:revision>
  <dcterms:created xsi:type="dcterms:W3CDTF">2018-07-18T09:45:47Z</dcterms:created>
  <dcterms:modified xsi:type="dcterms:W3CDTF">2019-04-01T11:06:59Z</dcterms:modified>
</cp:coreProperties>
</file>