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28"/>
  </p:notesMasterIdLst>
  <p:handoutMasterIdLst>
    <p:handoutMasterId r:id="rId29"/>
  </p:handoutMasterIdLst>
  <p:sldIdLst>
    <p:sldId id="368" r:id="rId2"/>
    <p:sldId id="256" r:id="rId3"/>
    <p:sldId id="366" r:id="rId4"/>
    <p:sldId id="331" r:id="rId5"/>
    <p:sldId id="360" r:id="rId6"/>
    <p:sldId id="257" r:id="rId7"/>
    <p:sldId id="258" r:id="rId8"/>
    <p:sldId id="259" r:id="rId9"/>
    <p:sldId id="262" r:id="rId10"/>
    <p:sldId id="364" r:id="rId11"/>
    <p:sldId id="316" r:id="rId12"/>
    <p:sldId id="352" r:id="rId13"/>
    <p:sldId id="263" r:id="rId14"/>
    <p:sldId id="362" r:id="rId15"/>
    <p:sldId id="265" r:id="rId16"/>
    <p:sldId id="365" r:id="rId17"/>
    <p:sldId id="367" r:id="rId18"/>
    <p:sldId id="268" r:id="rId19"/>
    <p:sldId id="354" r:id="rId20"/>
    <p:sldId id="363" r:id="rId21"/>
    <p:sldId id="269" r:id="rId22"/>
    <p:sldId id="348" r:id="rId23"/>
    <p:sldId id="305" r:id="rId24"/>
    <p:sldId id="358" r:id="rId25"/>
    <p:sldId id="298" r:id="rId26"/>
    <p:sldId id="301" r:id="rId27"/>
  </p:sldIdLst>
  <p:sldSz cx="9144000" cy="6858000" type="screen4x3"/>
  <p:notesSz cx="6669088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10E081D-A7AF-44C7-BAAB-0857E1DD0CA3}">
          <p14:sldIdLst>
            <p14:sldId id="368"/>
            <p14:sldId id="256"/>
            <p14:sldId id="366"/>
            <p14:sldId id="331"/>
            <p14:sldId id="360"/>
            <p14:sldId id="257"/>
            <p14:sldId id="258"/>
            <p14:sldId id="259"/>
            <p14:sldId id="262"/>
            <p14:sldId id="364"/>
            <p14:sldId id="316"/>
            <p14:sldId id="352"/>
            <p14:sldId id="263"/>
            <p14:sldId id="362"/>
            <p14:sldId id="265"/>
            <p14:sldId id="365"/>
            <p14:sldId id="367"/>
            <p14:sldId id="268"/>
            <p14:sldId id="354"/>
            <p14:sldId id="363"/>
            <p14:sldId id="269"/>
            <p14:sldId id="348"/>
            <p14:sldId id="305"/>
            <p14:sldId id="358"/>
            <p14:sldId id="298"/>
            <p14:sldId id="30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CC"/>
    <a:srgbClr val="FFFF99"/>
    <a:srgbClr val="CCFF99"/>
    <a:srgbClr val="DCEDF8"/>
    <a:srgbClr val="8971E1"/>
    <a:srgbClr val="FFFFFF"/>
    <a:srgbClr val="008000"/>
    <a:srgbClr val="66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832" autoAdjust="0"/>
    <p:restoredTop sz="90785" autoAdjust="0"/>
  </p:normalViewPr>
  <p:slideViewPr>
    <p:cSldViewPr>
      <p:cViewPr>
        <p:scale>
          <a:sx n="72" d="100"/>
          <a:sy n="72" d="100"/>
        </p:scale>
        <p:origin x="-1541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3A25AC-750A-43EA-A09F-091C0AA53BD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F74FA44-C087-47C3-B586-88BAB205485C}">
      <dgm:prSet phldrT="[文字]"/>
      <dgm:spPr/>
      <dgm:t>
        <a:bodyPr/>
        <a:lstStyle/>
        <a:p>
          <a:r>
            <a:rPr lang="zh-TW" altLang="en-US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 </a:t>
          </a:r>
          <a:r>
            <a:rPr lang="en-US" altLang="en-US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2018/01/03</a:t>
          </a:r>
        </a:p>
      </dgm:t>
    </dgm:pt>
    <dgm:pt modelId="{10536E34-81CE-4642-9507-0AD0A94E5845}" type="parTrans" cxnId="{98C43DC1-8167-4B1D-906D-615EEEFB466C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68D9D88F-8F13-4E12-AB95-B65B40524E62}" type="sibTrans" cxnId="{98C43DC1-8167-4B1D-906D-615EEEFB466C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28E5AE19-32E9-49A7-8875-01BF21CB5A18}">
      <dgm:prSet phldrT="[文字]"/>
      <dgm:spPr/>
      <dgm:t>
        <a:bodyPr/>
        <a:lstStyle/>
        <a:p>
          <a:pPr algn="ctr"/>
          <a:r>
            <a:rPr lang="en-US" altLang="zh-TW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2018/04/04</a:t>
          </a:r>
        </a:p>
      </dgm:t>
    </dgm:pt>
    <dgm:pt modelId="{F87EA688-5ECD-46CB-A97E-95211C85A476}" type="parTrans" cxnId="{C657FF17-2C74-4F3D-917A-B419349AA98A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FFF22116-CD36-464C-B0D0-BEDEA586DBD9}" type="sibTrans" cxnId="{C657FF17-2C74-4F3D-917A-B419349AA98A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DAA954D4-D596-4E7A-AE2D-04A8C3D3F5C6}">
      <dgm:prSet phldrT="[文字]"/>
      <dgm:spPr/>
      <dgm:t>
        <a:bodyPr/>
        <a:lstStyle/>
        <a:p>
          <a:r>
            <a:rPr lang="en-US" altLang="zh-TW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2018/08/26</a:t>
          </a:r>
        </a:p>
      </dgm:t>
    </dgm:pt>
    <dgm:pt modelId="{B81DB766-201D-4A79-8976-D7D39B1B8E6D}" type="parTrans" cxnId="{82CC10AE-A95B-432A-9EBF-47A8C5FF0BC4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424AE4FB-E4F4-468F-8755-B5FB44716975}" type="sibTrans" cxnId="{82CC10AE-A95B-432A-9EBF-47A8C5FF0BC4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E5DECC4A-ED31-42BD-B64B-7E569138943E}">
      <dgm:prSet/>
      <dgm:spPr/>
      <dgm:t>
        <a:bodyPr/>
        <a:lstStyle/>
        <a:p>
          <a:r>
            <a:rPr lang="en-US" altLang="zh-TW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2019/03/13</a:t>
          </a:r>
        </a:p>
      </dgm:t>
    </dgm:pt>
    <dgm:pt modelId="{91F2FBF3-FB01-4F1A-90D4-3849D26271FC}" type="parTrans" cxnId="{1294FA37-9E47-4C9E-82AC-01A565189B8E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3A8AA7D7-BF16-40F0-A6D8-8CA04246FAD6}" type="sibTrans" cxnId="{1294FA37-9E47-4C9E-82AC-01A565189B8E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9884F257-D5D0-48DA-B24D-3AC5BAA9496C}">
      <dgm:prSet phldrT="[文字]"/>
      <dgm:spPr/>
      <dgm:t>
        <a:bodyPr/>
        <a:lstStyle/>
        <a:p>
          <a:r>
            <a:rPr lang="en-US" altLang="zh-TW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2018/9/7</a:t>
          </a:r>
        </a:p>
      </dgm:t>
    </dgm:pt>
    <dgm:pt modelId="{1B6530CB-19AE-4E7A-AEE2-C47F2FDAD348}" type="parTrans" cxnId="{CFCEEB13-F729-4340-B87F-F0DA1DD8885A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90D1431A-BFEA-4888-82BA-54A5AC5D2987}" type="sibTrans" cxnId="{CFCEEB13-F729-4340-B87F-F0DA1DD8885A}">
      <dgm:prSet/>
      <dgm:spPr/>
      <dgm:t>
        <a:bodyPr/>
        <a:lstStyle/>
        <a:p>
          <a:endParaRPr lang="zh-TW" altLang="en-US" b="1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01D6A188-3C1E-49DB-93B5-1E77244953AC}" type="pres">
      <dgm:prSet presAssocID="{953A25AC-750A-43EA-A09F-091C0AA53BD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F993534-1FA1-4B5B-9682-91DD39B1D62F}" type="pres">
      <dgm:prSet presAssocID="{953A25AC-750A-43EA-A09F-091C0AA53BDE}" presName="arrow" presStyleLbl="bgShp" presStyleIdx="0" presStyleCnt="1" custScaleX="97502" custLinFactNeighborX="-420"/>
      <dgm:spPr>
        <a:solidFill>
          <a:srgbClr val="CCFF99"/>
        </a:solidFill>
      </dgm:spPr>
    </dgm:pt>
    <dgm:pt modelId="{087105C2-EC14-4FF2-A4A2-1391DE03681E}" type="pres">
      <dgm:prSet presAssocID="{953A25AC-750A-43EA-A09F-091C0AA53BDE}" presName="points" presStyleCnt="0"/>
      <dgm:spPr/>
    </dgm:pt>
    <dgm:pt modelId="{DBB0AE5B-83AF-44BD-8B52-63D425D7A9A9}" type="pres">
      <dgm:prSet presAssocID="{8F74FA44-C087-47C3-B586-88BAB205485C}" presName="compositeA" presStyleCnt="0"/>
      <dgm:spPr/>
    </dgm:pt>
    <dgm:pt modelId="{A5097DE5-A0F5-4547-AA56-5A8466ED12E3}" type="pres">
      <dgm:prSet presAssocID="{8F74FA44-C087-47C3-B586-88BAB205485C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0862B8-9F93-4D85-9BE3-0B7D88CFD9D4}" type="pres">
      <dgm:prSet presAssocID="{8F74FA44-C087-47C3-B586-88BAB205485C}" presName="circleA" presStyleLbl="node1" presStyleIdx="0" presStyleCnt="5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</dgm:pt>
    <dgm:pt modelId="{7688DAB0-6EAA-46D6-8136-4457928FF20B}" type="pres">
      <dgm:prSet presAssocID="{8F74FA44-C087-47C3-B586-88BAB205485C}" presName="spaceA" presStyleCnt="0"/>
      <dgm:spPr/>
    </dgm:pt>
    <dgm:pt modelId="{8E207C04-1768-4E61-848C-E8DB62D30253}" type="pres">
      <dgm:prSet presAssocID="{68D9D88F-8F13-4E12-AB95-B65B40524E62}" presName="space" presStyleCnt="0"/>
      <dgm:spPr/>
    </dgm:pt>
    <dgm:pt modelId="{A69A6FB3-7BC9-4A23-ABB5-D49FA316AD14}" type="pres">
      <dgm:prSet presAssocID="{28E5AE19-32E9-49A7-8875-01BF21CB5A18}" presName="compositeB" presStyleCnt="0"/>
      <dgm:spPr/>
    </dgm:pt>
    <dgm:pt modelId="{D7993CCE-EE55-4C3F-8994-481E53732B74}" type="pres">
      <dgm:prSet presAssocID="{28E5AE19-32E9-49A7-8875-01BF21CB5A18}" presName="textB" presStyleLbl="revTx" presStyleIdx="1" presStyleCnt="5" custScaleX="1326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3DBCC48-6746-4A42-AA6A-6B604586D3F9}" type="pres">
      <dgm:prSet presAssocID="{28E5AE19-32E9-49A7-8875-01BF21CB5A18}" presName="circleB" presStyleLbl="node1" presStyleIdx="1" presStyleCnt="5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330806DA-F017-42B5-AF3A-4FF53D75B9CC}" type="pres">
      <dgm:prSet presAssocID="{28E5AE19-32E9-49A7-8875-01BF21CB5A18}" presName="spaceB" presStyleCnt="0"/>
      <dgm:spPr/>
    </dgm:pt>
    <dgm:pt modelId="{EB3D6316-1CFB-4092-97B0-4AFBF91DBCA9}" type="pres">
      <dgm:prSet presAssocID="{FFF22116-CD36-464C-B0D0-BEDEA586DBD9}" presName="space" presStyleCnt="0"/>
      <dgm:spPr/>
    </dgm:pt>
    <dgm:pt modelId="{00EA14FB-F3B9-4E1B-86F3-FFF7D0B3F7E6}" type="pres">
      <dgm:prSet presAssocID="{DAA954D4-D596-4E7A-AE2D-04A8C3D3F5C6}" presName="compositeA" presStyleCnt="0"/>
      <dgm:spPr/>
    </dgm:pt>
    <dgm:pt modelId="{917C0729-FA38-478C-B7DE-AE77F25C6142}" type="pres">
      <dgm:prSet presAssocID="{DAA954D4-D596-4E7A-AE2D-04A8C3D3F5C6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40900AE-5F9B-4661-AA13-4AE36FCE560D}" type="pres">
      <dgm:prSet presAssocID="{DAA954D4-D596-4E7A-AE2D-04A8C3D3F5C6}" presName="circleA" presStyleLbl="node1" presStyleIdx="2" presStyleCnt="5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E62AC027-98F3-4C8D-ACBE-9D0DC66F6D54}" type="pres">
      <dgm:prSet presAssocID="{DAA954D4-D596-4E7A-AE2D-04A8C3D3F5C6}" presName="spaceA" presStyleCnt="0"/>
      <dgm:spPr/>
    </dgm:pt>
    <dgm:pt modelId="{E7353BCC-EAE8-4E71-BACC-1F944EBB217F}" type="pres">
      <dgm:prSet presAssocID="{424AE4FB-E4F4-468F-8755-B5FB44716975}" presName="space" presStyleCnt="0"/>
      <dgm:spPr/>
    </dgm:pt>
    <dgm:pt modelId="{41782A6F-BE2A-4037-B027-D91B021AC5C7}" type="pres">
      <dgm:prSet presAssocID="{9884F257-D5D0-48DA-B24D-3AC5BAA9496C}" presName="compositeB" presStyleCnt="0"/>
      <dgm:spPr/>
    </dgm:pt>
    <dgm:pt modelId="{35B43FE3-2F15-43E9-9703-35E2D4581644}" type="pres">
      <dgm:prSet presAssocID="{9884F257-D5D0-48DA-B24D-3AC5BAA9496C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B8B318-D933-4047-9B04-87CA455B6765}" type="pres">
      <dgm:prSet presAssocID="{9884F257-D5D0-48DA-B24D-3AC5BAA9496C}" presName="circleB" presStyleLbl="node1" presStyleIdx="3" presStyleCnt="5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AB3DF5E6-4F75-4630-A07E-0481600F2319}" type="pres">
      <dgm:prSet presAssocID="{9884F257-D5D0-48DA-B24D-3AC5BAA9496C}" presName="spaceB" presStyleCnt="0"/>
      <dgm:spPr/>
    </dgm:pt>
    <dgm:pt modelId="{A7807C61-3AF9-4BDD-AA24-187358CD18D9}" type="pres">
      <dgm:prSet presAssocID="{90D1431A-BFEA-4888-82BA-54A5AC5D2987}" presName="space" presStyleCnt="0"/>
      <dgm:spPr/>
    </dgm:pt>
    <dgm:pt modelId="{75A8DA60-9852-4606-A5EB-274D4DC85E1E}" type="pres">
      <dgm:prSet presAssocID="{E5DECC4A-ED31-42BD-B64B-7E569138943E}" presName="compositeA" presStyleCnt="0"/>
      <dgm:spPr/>
    </dgm:pt>
    <dgm:pt modelId="{42DB777B-1225-485D-BA5C-D27DDC36947A}" type="pres">
      <dgm:prSet presAssocID="{E5DECC4A-ED31-42BD-B64B-7E569138943E}" presName="textA" presStyleLbl="revTx" presStyleIdx="4" presStyleCnt="5" custLinFactNeighborX="-3979" custLinFactNeighborY="-20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35EA0F-5130-4E38-BBFC-747798D28C2E}" type="pres">
      <dgm:prSet presAssocID="{E5DECC4A-ED31-42BD-B64B-7E569138943E}" presName="circleA" presStyleLbl="node1" presStyleIdx="4" presStyleCnt="5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DA51C155-45E8-45B3-B962-31E8681D6B63}" type="pres">
      <dgm:prSet presAssocID="{E5DECC4A-ED31-42BD-B64B-7E569138943E}" presName="spaceA" presStyleCnt="0"/>
      <dgm:spPr/>
    </dgm:pt>
  </dgm:ptLst>
  <dgm:cxnLst>
    <dgm:cxn modelId="{1294FA37-9E47-4C9E-82AC-01A565189B8E}" srcId="{953A25AC-750A-43EA-A09F-091C0AA53BDE}" destId="{E5DECC4A-ED31-42BD-B64B-7E569138943E}" srcOrd="4" destOrd="0" parTransId="{91F2FBF3-FB01-4F1A-90D4-3849D26271FC}" sibTransId="{3A8AA7D7-BF16-40F0-A6D8-8CA04246FAD6}"/>
    <dgm:cxn modelId="{82CC10AE-A95B-432A-9EBF-47A8C5FF0BC4}" srcId="{953A25AC-750A-43EA-A09F-091C0AA53BDE}" destId="{DAA954D4-D596-4E7A-AE2D-04A8C3D3F5C6}" srcOrd="2" destOrd="0" parTransId="{B81DB766-201D-4A79-8976-D7D39B1B8E6D}" sibTransId="{424AE4FB-E4F4-468F-8755-B5FB44716975}"/>
    <dgm:cxn modelId="{CFCEEB13-F729-4340-B87F-F0DA1DD8885A}" srcId="{953A25AC-750A-43EA-A09F-091C0AA53BDE}" destId="{9884F257-D5D0-48DA-B24D-3AC5BAA9496C}" srcOrd="3" destOrd="0" parTransId="{1B6530CB-19AE-4E7A-AEE2-C47F2FDAD348}" sibTransId="{90D1431A-BFEA-4888-82BA-54A5AC5D2987}"/>
    <dgm:cxn modelId="{F1986196-6D01-40D9-A196-BD42A9D37AE8}" type="presOf" srcId="{953A25AC-750A-43EA-A09F-091C0AA53BDE}" destId="{01D6A188-3C1E-49DB-93B5-1E77244953AC}" srcOrd="0" destOrd="0" presId="urn:microsoft.com/office/officeart/2005/8/layout/hProcess11"/>
    <dgm:cxn modelId="{D73401C8-9F87-48C7-BE58-B7BED23CFE9F}" type="presOf" srcId="{28E5AE19-32E9-49A7-8875-01BF21CB5A18}" destId="{D7993CCE-EE55-4C3F-8994-481E53732B74}" srcOrd="0" destOrd="0" presId="urn:microsoft.com/office/officeart/2005/8/layout/hProcess11"/>
    <dgm:cxn modelId="{2E88408F-E6D3-4DA9-B1D2-0C43B5861FBE}" type="presOf" srcId="{9884F257-D5D0-48DA-B24D-3AC5BAA9496C}" destId="{35B43FE3-2F15-43E9-9703-35E2D4581644}" srcOrd="0" destOrd="0" presId="urn:microsoft.com/office/officeart/2005/8/layout/hProcess11"/>
    <dgm:cxn modelId="{4A3DF021-0C2C-4571-A02D-B4875665CEAA}" type="presOf" srcId="{DAA954D4-D596-4E7A-AE2D-04A8C3D3F5C6}" destId="{917C0729-FA38-478C-B7DE-AE77F25C6142}" srcOrd="0" destOrd="0" presId="urn:microsoft.com/office/officeart/2005/8/layout/hProcess11"/>
    <dgm:cxn modelId="{98C43DC1-8167-4B1D-906D-615EEEFB466C}" srcId="{953A25AC-750A-43EA-A09F-091C0AA53BDE}" destId="{8F74FA44-C087-47C3-B586-88BAB205485C}" srcOrd="0" destOrd="0" parTransId="{10536E34-81CE-4642-9507-0AD0A94E5845}" sibTransId="{68D9D88F-8F13-4E12-AB95-B65B40524E62}"/>
    <dgm:cxn modelId="{3F91C80E-58FD-40A2-8C8B-DDD8C5244E6F}" type="presOf" srcId="{E5DECC4A-ED31-42BD-B64B-7E569138943E}" destId="{42DB777B-1225-485D-BA5C-D27DDC36947A}" srcOrd="0" destOrd="0" presId="urn:microsoft.com/office/officeart/2005/8/layout/hProcess11"/>
    <dgm:cxn modelId="{C657FF17-2C74-4F3D-917A-B419349AA98A}" srcId="{953A25AC-750A-43EA-A09F-091C0AA53BDE}" destId="{28E5AE19-32E9-49A7-8875-01BF21CB5A18}" srcOrd="1" destOrd="0" parTransId="{F87EA688-5ECD-46CB-A97E-95211C85A476}" sibTransId="{FFF22116-CD36-464C-B0D0-BEDEA586DBD9}"/>
    <dgm:cxn modelId="{42433513-C492-4CAF-937B-DDEF98934394}" type="presOf" srcId="{8F74FA44-C087-47C3-B586-88BAB205485C}" destId="{A5097DE5-A0F5-4547-AA56-5A8466ED12E3}" srcOrd="0" destOrd="0" presId="urn:microsoft.com/office/officeart/2005/8/layout/hProcess11"/>
    <dgm:cxn modelId="{555429F9-0657-45CF-BECA-AF1E1FE7AF4A}" type="presParOf" srcId="{01D6A188-3C1E-49DB-93B5-1E77244953AC}" destId="{6F993534-1FA1-4B5B-9682-91DD39B1D62F}" srcOrd="0" destOrd="0" presId="urn:microsoft.com/office/officeart/2005/8/layout/hProcess11"/>
    <dgm:cxn modelId="{C2DB5670-B8C8-4C16-9DAB-CB283104F8A1}" type="presParOf" srcId="{01D6A188-3C1E-49DB-93B5-1E77244953AC}" destId="{087105C2-EC14-4FF2-A4A2-1391DE03681E}" srcOrd="1" destOrd="0" presId="urn:microsoft.com/office/officeart/2005/8/layout/hProcess11"/>
    <dgm:cxn modelId="{BD8E9435-B51D-4148-8FA2-29A78AF7BDD9}" type="presParOf" srcId="{087105C2-EC14-4FF2-A4A2-1391DE03681E}" destId="{DBB0AE5B-83AF-44BD-8B52-63D425D7A9A9}" srcOrd="0" destOrd="0" presId="urn:microsoft.com/office/officeart/2005/8/layout/hProcess11"/>
    <dgm:cxn modelId="{D7914E18-58E1-4F17-B808-EB91B688C00E}" type="presParOf" srcId="{DBB0AE5B-83AF-44BD-8B52-63D425D7A9A9}" destId="{A5097DE5-A0F5-4547-AA56-5A8466ED12E3}" srcOrd="0" destOrd="0" presId="urn:microsoft.com/office/officeart/2005/8/layout/hProcess11"/>
    <dgm:cxn modelId="{56DF3CF1-0F37-4A0B-982B-88CFB23540F6}" type="presParOf" srcId="{DBB0AE5B-83AF-44BD-8B52-63D425D7A9A9}" destId="{9B0862B8-9F93-4D85-9BE3-0B7D88CFD9D4}" srcOrd="1" destOrd="0" presId="urn:microsoft.com/office/officeart/2005/8/layout/hProcess11"/>
    <dgm:cxn modelId="{0B255963-927B-46D0-A61D-63C1AE13A8FD}" type="presParOf" srcId="{DBB0AE5B-83AF-44BD-8B52-63D425D7A9A9}" destId="{7688DAB0-6EAA-46D6-8136-4457928FF20B}" srcOrd="2" destOrd="0" presId="urn:microsoft.com/office/officeart/2005/8/layout/hProcess11"/>
    <dgm:cxn modelId="{4FE9B880-17A9-4454-9F92-AA50E8FCC9E9}" type="presParOf" srcId="{087105C2-EC14-4FF2-A4A2-1391DE03681E}" destId="{8E207C04-1768-4E61-848C-E8DB62D30253}" srcOrd="1" destOrd="0" presId="urn:microsoft.com/office/officeart/2005/8/layout/hProcess11"/>
    <dgm:cxn modelId="{AE59D30A-D437-4A49-801B-32603798B190}" type="presParOf" srcId="{087105C2-EC14-4FF2-A4A2-1391DE03681E}" destId="{A69A6FB3-7BC9-4A23-ABB5-D49FA316AD14}" srcOrd="2" destOrd="0" presId="urn:microsoft.com/office/officeart/2005/8/layout/hProcess11"/>
    <dgm:cxn modelId="{5E0F2C9C-2044-41BD-8666-7E082E354FCD}" type="presParOf" srcId="{A69A6FB3-7BC9-4A23-ABB5-D49FA316AD14}" destId="{D7993CCE-EE55-4C3F-8994-481E53732B74}" srcOrd="0" destOrd="0" presId="urn:microsoft.com/office/officeart/2005/8/layout/hProcess11"/>
    <dgm:cxn modelId="{E461006D-92A5-42AC-B16F-54CBC8B93837}" type="presParOf" srcId="{A69A6FB3-7BC9-4A23-ABB5-D49FA316AD14}" destId="{03DBCC48-6746-4A42-AA6A-6B604586D3F9}" srcOrd="1" destOrd="0" presId="urn:microsoft.com/office/officeart/2005/8/layout/hProcess11"/>
    <dgm:cxn modelId="{ECB05B1E-C879-4AFE-99C5-A3A810AD4DE7}" type="presParOf" srcId="{A69A6FB3-7BC9-4A23-ABB5-D49FA316AD14}" destId="{330806DA-F017-42B5-AF3A-4FF53D75B9CC}" srcOrd="2" destOrd="0" presId="urn:microsoft.com/office/officeart/2005/8/layout/hProcess11"/>
    <dgm:cxn modelId="{CBCD8E8A-5608-4F48-92C3-7C6539C0BE84}" type="presParOf" srcId="{087105C2-EC14-4FF2-A4A2-1391DE03681E}" destId="{EB3D6316-1CFB-4092-97B0-4AFBF91DBCA9}" srcOrd="3" destOrd="0" presId="urn:microsoft.com/office/officeart/2005/8/layout/hProcess11"/>
    <dgm:cxn modelId="{756F95AE-E227-4544-A99B-F14E8E8C57D6}" type="presParOf" srcId="{087105C2-EC14-4FF2-A4A2-1391DE03681E}" destId="{00EA14FB-F3B9-4E1B-86F3-FFF7D0B3F7E6}" srcOrd="4" destOrd="0" presId="urn:microsoft.com/office/officeart/2005/8/layout/hProcess11"/>
    <dgm:cxn modelId="{4F0B6CDD-7993-4E06-8C7E-8D1670B49243}" type="presParOf" srcId="{00EA14FB-F3B9-4E1B-86F3-FFF7D0B3F7E6}" destId="{917C0729-FA38-478C-B7DE-AE77F25C6142}" srcOrd="0" destOrd="0" presId="urn:microsoft.com/office/officeart/2005/8/layout/hProcess11"/>
    <dgm:cxn modelId="{9A9CF6F8-730C-4744-941E-579BC5DD30D9}" type="presParOf" srcId="{00EA14FB-F3B9-4E1B-86F3-FFF7D0B3F7E6}" destId="{440900AE-5F9B-4661-AA13-4AE36FCE560D}" srcOrd="1" destOrd="0" presId="urn:microsoft.com/office/officeart/2005/8/layout/hProcess11"/>
    <dgm:cxn modelId="{7E5B5A2C-F9F4-400E-9099-AB62CD725406}" type="presParOf" srcId="{00EA14FB-F3B9-4E1B-86F3-FFF7D0B3F7E6}" destId="{E62AC027-98F3-4C8D-ACBE-9D0DC66F6D54}" srcOrd="2" destOrd="0" presId="urn:microsoft.com/office/officeart/2005/8/layout/hProcess11"/>
    <dgm:cxn modelId="{76007112-4B57-4F7B-9064-9104C9AEF9BD}" type="presParOf" srcId="{087105C2-EC14-4FF2-A4A2-1391DE03681E}" destId="{E7353BCC-EAE8-4E71-BACC-1F944EBB217F}" srcOrd="5" destOrd="0" presId="urn:microsoft.com/office/officeart/2005/8/layout/hProcess11"/>
    <dgm:cxn modelId="{1612526C-E578-4A8D-A548-55DCADFCC61E}" type="presParOf" srcId="{087105C2-EC14-4FF2-A4A2-1391DE03681E}" destId="{41782A6F-BE2A-4037-B027-D91B021AC5C7}" srcOrd="6" destOrd="0" presId="urn:microsoft.com/office/officeart/2005/8/layout/hProcess11"/>
    <dgm:cxn modelId="{5FEEF90B-67E5-4A68-AE0A-4144F43BA369}" type="presParOf" srcId="{41782A6F-BE2A-4037-B027-D91B021AC5C7}" destId="{35B43FE3-2F15-43E9-9703-35E2D4581644}" srcOrd="0" destOrd="0" presId="urn:microsoft.com/office/officeart/2005/8/layout/hProcess11"/>
    <dgm:cxn modelId="{DA409AD0-02B0-46AF-BFAB-C46EFFEDB7D7}" type="presParOf" srcId="{41782A6F-BE2A-4037-B027-D91B021AC5C7}" destId="{FEB8B318-D933-4047-9B04-87CA455B6765}" srcOrd="1" destOrd="0" presId="urn:microsoft.com/office/officeart/2005/8/layout/hProcess11"/>
    <dgm:cxn modelId="{F7FDF4D6-DA0A-4D69-A052-A2D4EB923412}" type="presParOf" srcId="{41782A6F-BE2A-4037-B027-D91B021AC5C7}" destId="{AB3DF5E6-4F75-4630-A07E-0481600F2319}" srcOrd="2" destOrd="0" presId="urn:microsoft.com/office/officeart/2005/8/layout/hProcess11"/>
    <dgm:cxn modelId="{599FD769-2318-441A-8006-6FFA28971D0C}" type="presParOf" srcId="{087105C2-EC14-4FF2-A4A2-1391DE03681E}" destId="{A7807C61-3AF9-4BDD-AA24-187358CD18D9}" srcOrd="7" destOrd="0" presId="urn:microsoft.com/office/officeart/2005/8/layout/hProcess11"/>
    <dgm:cxn modelId="{855F67AF-46EF-4D6F-ABD4-A6EBE926F8A0}" type="presParOf" srcId="{087105C2-EC14-4FF2-A4A2-1391DE03681E}" destId="{75A8DA60-9852-4606-A5EB-274D4DC85E1E}" srcOrd="8" destOrd="0" presId="urn:microsoft.com/office/officeart/2005/8/layout/hProcess11"/>
    <dgm:cxn modelId="{C2E298EA-EC80-41FE-9B60-5417F69FF714}" type="presParOf" srcId="{75A8DA60-9852-4606-A5EB-274D4DC85E1E}" destId="{42DB777B-1225-485D-BA5C-D27DDC36947A}" srcOrd="0" destOrd="0" presId="urn:microsoft.com/office/officeart/2005/8/layout/hProcess11"/>
    <dgm:cxn modelId="{98E912FC-FD0E-4E2D-AF0E-7680B3B8DFBE}" type="presParOf" srcId="{75A8DA60-9852-4606-A5EB-274D4DC85E1E}" destId="{4035EA0F-5130-4E38-BBFC-747798D28C2E}" srcOrd="1" destOrd="0" presId="urn:microsoft.com/office/officeart/2005/8/layout/hProcess11"/>
    <dgm:cxn modelId="{992F8EC7-DF33-4C31-BF27-5AD005030684}" type="presParOf" srcId="{75A8DA60-9852-4606-A5EB-274D4DC85E1E}" destId="{DA51C155-45E8-45B3-B962-31E8681D6B6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93534-1FA1-4B5B-9682-91DD39B1D62F}">
      <dsp:nvSpPr>
        <dsp:cNvPr id="0" name=""/>
        <dsp:cNvSpPr/>
      </dsp:nvSpPr>
      <dsp:spPr>
        <a:xfrm>
          <a:off x="92838" y="1219199"/>
          <a:ext cx="6248622" cy="1625600"/>
        </a:xfrm>
        <a:prstGeom prst="notchedRightArrow">
          <a:avLst/>
        </a:prstGeom>
        <a:solidFill>
          <a:srgbClr val="CCFF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097DE5-A0F5-4547-AA56-5A8466ED12E3}">
      <dsp:nvSpPr>
        <dsp:cNvPr id="0" name=""/>
        <dsp:cNvSpPr/>
      </dsp:nvSpPr>
      <dsp:spPr>
        <a:xfrm>
          <a:off x="40334" y="0"/>
          <a:ext cx="104344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 </a:t>
          </a:r>
          <a:r>
            <a:rPr lang="en-US" altLang="en-US" sz="1400" b="1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2018/01/03</a:t>
          </a:r>
        </a:p>
      </dsp:txBody>
      <dsp:txXfrm>
        <a:off x="40334" y="0"/>
        <a:ext cx="1043449" cy="1625600"/>
      </dsp:txXfrm>
    </dsp:sp>
    <dsp:sp modelId="{9B0862B8-9F93-4D85-9BE3-0B7D88CFD9D4}">
      <dsp:nvSpPr>
        <dsp:cNvPr id="0" name=""/>
        <dsp:cNvSpPr/>
      </dsp:nvSpPr>
      <dsp:spPr>
        <a:xfrm>
          <a:off x="358859" y="1828800"/>
          <a:ext cx="406400" cy="406400"/>
        </a:xfrm>
        <a:prstGeom prst="ellipse">
          <a:avLst/>
        </a:prstGeom>
        <a:gradFill rotWithShape="1">
          <a:gsLst>
            <a:gs pos="0">
              <a:schemeClr val="accent4">
                <a:shade val="63000"/>
                <a:satMod val="165000"/>
              </a:schemeClr>
            </a:gs>
            <a:gs pos="30000">
              <a:schemeClr val="accent4">
                <a:shade val="58000"/>
                <a:satMod val="165000"/>
              </a:schemeClr>
            </a:gs>
            <a:gs pos="75000">
              <a:schemeClr val="accent4">
                <a:shade val="30000"/>
                <a:satMod val="175000"/>
              </a:schemeClr>
            </a:gs>
            <a:gs pos="100000">
              <a:schemeClr val="accent4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4">
              <a:shade val="70000"/>
              <a:satMod val="1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</dsp:sp>
    <dsp:sp modelId="{D7993CCE-EE55-4C3F-8994-481E53732B74}">
      <dsp:nvSpPr>
        <dsp:cNvPr id="0" name=""/>
        <dsp:cNvSpPr/>
      </dsp:nvSpPr>
      <dsp:spPr>
        <a:xfrm>
          <a:off x="1135956" y="2438399"/>
          <a:ext cx="1384104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b="1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2018/04/04</a:t>
          </a:r>
        </a:p>
      </dsp:txBody>
      <dsp:txXfrm>
        <a:off x="1135956" y="2438399"/>
        <a:ext cx="1384104" cy="1625600"/>
      </dsp:txXfrm>
    </dsp:sp>
    <dsp:sp modelId="{03DBCC48-6746-4A42-AA6A-6B604586D3F9}">
      <dsp:nvSpPr>
        <dsp:cNvPr id="0" name=""/>
        <dsp:cNvSpPr/>
      </dsp:nvSpPr>
      <dsp:spPr>
        <a:xfrm>
          <a:off x="1624808" y="1828800"/>
          <a:ext cx="406400" cy="406400"/>
        </a:xfrm>
        <a:prstGeom prst="ellipse">
          <a:avLst/>
        </a:prstGeom>
        <a:gradFill rotWithShape="1">
          <a:gsLst>
            <a:gs pos="0">
              <a:schemeClr val="accent6">
                <a:shade val="63000"/>
                <a:satMod val="165000"/>
              </a:schemeClr>
            </a:gs>
            <a:gs pos="30000">
              <a:schemeClr val="accent6">
                <a:shade val="58000"/>
                <a:satMod val="165000"/>
              </a:schemeClr>
            </a:gs>
            <a:gs pos="75000">
              <a:schemeClr val="accent6">
                <a:shade val="30000"/>
                <a:satMod val="175000"/>
              </a:schemeClr>
            </a:gs>
            <a:gs pos="100000">
              <a:schemeClr val="accent6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shade val="70000"/>
              <a:satMod val="1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917C0729-FA38-478C-B7DE-AE77F25C6142}">
      <dsp:nvSpPr>
        <dsp:cNvPr id="0" name=""/>
        <dsp:cNvSpPr/>
      </dsp:nvSpPr>
      <dsp:spPr>
        <a:xfrm>
          <a:off x="2572233" y="0"/>
          <a:ext cx="104344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b="1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2018/08/26</a:t>
          </a:r>
        </a:p>
      </dsp:txBody>
      <dsp:txXfrm>
        <a:off x="2572233" y="0"/>
        <a:ext cx="1043449" cy="1625600"/>
      </dsp:txXfrm>
    </dsp:sp>
    <dsp:sp modelId="{440900AE-5F9B-4661-AA13-4AE36FCE560D}">
      <dsp:nvSpPr>
        <dsp:cNvPr id="0" name=""/>
        <dsp:cNvSpPr/>
      </dsp:nvSpPr>
      <dsp:spPr>
        <a:xfrm>
          <a:off x="2890758" y="1828800"/>
          <a:ext cx="406400" cy="406400"/>
        </a:xfrm>
        <a:prstGeom prst="ellipse">
          <a:avLst/>
        </a:prstGeom>
        <a:gradFill rotWithShape="1">
          <a:gsLst>
            <a:gs pos="0">
              <a:schemeClr val="accent6">
                <a:shade val="63000"/>
                <a:satMod val="165000"/>
              </a:schemeClr>
            </a:gs>
            <a:gs pos="30000">
              <a:schemeClr val="accent6">
                <a:shade val="58000"/>
                <a:satMod val="165000"/>
              </a:schemeClr>
            </a:gs>
            <a:gs pos="75000">
              <a:schemeClr val="accent6">
                <a:shade val="30000"/>
                <a:satMod val="175000"/>
              </a:schemeClr>
            </a:gs>
            <a:gs pos="100000">
              <a:schemeClr val="accent6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shade val="70000"/>
              <a:satMod val="1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35B43FE3-2F15-43E9-9703-35E2D4581644}">
      <dsp:nvSpPr>
        <dsp:cNvPr id="0" name=""/>
        <dsp:cNvSpPr/>
      </dsp:nvSpPr>
      <dsp:spPr>
        <a:xfrm>
          <a:off x="3667855" y="2438399"/>
          <a:ext cx="104344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b="1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2018/9/7</a:t>
          </a:r>
        </a:p>
      </dsp:txBody>
      <dsp:txXfrm>
        <a:off x="3667855" y="2438399"/>
        <a:ext cx="1043449" cy="1625600"/>
      </dsp:txXfrm>
    </dsp:sp>
    <dsp:sp modelId="{FEB8B318-D933-4047-9B04-87CA455B6765}">
      <dsp:nvSpPr>
        <dsp:cNvPr id="0" name=""/>
        <dsp:cNvSpPr/>
      </dsp:nvSpPr>
      <dsp:spPr>
        <a:xfrm>
          <a:off x="3986380" y="1828800"/>
          <a:ext cx="406400" cy="406400"/>
        </a:xfrm>
        <a:prstGeom prst="ellipse">
          <a:avLst/>
        </a:prstGeom>
        <a:gradFill rotWithShape="1">
          <a:gsLst>
            <a:gs pos="0">
              <a:schemeClr val="accent6">
                <a:shade val="63000"/>
                <a:satMod val="165000"/>
              </a:schemeClr>
            </a:gs>
            <a:gs pos="30000">
              <a:schemeClr val="accent6">
                <a:shade val="58000"/>
                <a:satMod val="165000"/>
              </a:schemeClr>
            </a:gs>
            <a:gs pos="75000">
              <a:schemeClr val="accent6">
                <a:shade val="30000"/>
                <a:satMod val="175000"/>
              </a:schemeClr>
            </a:gs>
            <a:gs pos="100000">
              <a:schemeClr val="accent6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shade val="70000"/>
              <a:satMod val="1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42DB777B-1225-485D-BA5C-D27DDC36947A}">
      <dsp:nvSpPr>
        <dsp:cNvPr id="0" name=""/>
        <dsp:cNvSpPr/>
      </dsp:nvSpPr>
      <dsp:spPr>
        <a:xfrm>
          <a:off x="4721959" y="0"/>
          <a:ext cx="104344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b="1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2019/03/13</a:t>
          </a:r>
        </a:p>
      </dsp:txBody>
      <dsp:txXfrm>
        <a:off x="4721959" y="0"/>
        <a:ext cx="1043449" cy="1625600"/>
      </dsp:txXfrm>
    </dsp:sp>
    <dsp:sp modelId="{4035EA0F-5130-4E38-BBFC-747798D28C2E}">
      <dsp:nvSpPr>
        <dsp:cNvPr id="0" name=""/>
        <dsp:cNvSpPr/>
      </dsp:nvSpPr>
      <dsp:spPr>
        <a:xfrm>
          <a:off x="5082002" y="1828800"/>
          <a:ext cx="406400" cy="406400"/>
        </a:xfrm>
        <a:prstGeom prst="ellipse">
          <a:avLst/>
        </a:prstGeom>
        <a:gradFill rotWithShape="1">
          <a:gsLst>
            <a:gs pos="0">
              <a:schemeClr val="accent6">
                <a:shade val="63000"/>
                <a:satMod val="165000"/>
              </a:schemeClr>
            </a:gs>
            <a:gs pos="30000">
              <a:schemeClr val="accent6">
                <a:shade val="58000"/>
                <a:satMod val="165000"/>
              </a:schemeClr>
            </a:gs>
            <a:gs pos="75000">
              <a:schemeClr val="accent6">
                <a:shade val="30000"/>
                <a:satMod val="175000"/>
              </a:schemeClr>
            </a:gs>
            <a:gs pos="100000">
              <a:schemeClr val="accent6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shade val="70000"/>
              <a:satMod val="1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2561C-456F-4257-968C-46CC6F9FE3EF}" type="datetimeFigureOut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6F899-7737-4996-BCCF-48C48CB9BB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647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9F338-A1F8-4CB8-9BF4-C4F7463AB25A}" type="datetimeFigureOut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75248-E520-47F1-BE54-5134342E64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85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75248-E520-47F1-BE54-5134342E641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7322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75248-E520-47F1-BE54-5134342E641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7371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75248-E520-47F1-BE54-5134342E641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315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75248-E520-47F1-BE54-5134342E641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984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75248-E520-47F1-BE54-5134342E641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386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75248-E520-47F1-BE54-5134342E6417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160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75248-E520-47F1-BE54-5134342E6417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290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75248-E520-47F1-BE54-5134342E6417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369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1B25B9C-96F4-4F46-927E-4EAF572E5434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8334-9B12-459A-86E2-DF3700C04FE1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9572-51B1-49C1-8442-5C21D9F8E5BF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gradFill flip="none" rotWithShape="1">
            <a:gsLst>
              <a:gs pos="13780">
                <a:srgbClr val="D2FA81"/>
              </a:gs>
              <a:gs pos="78895">
                <a:schemeClr val="accent2">
                  <a:lumMod val="20000"/>
                  <a:lumOff val="80000"/>
                </a:schemeClr>
              </a:gs>
              <a:gs pos="12000">
                <a:srgbClr val="CCFF66"/>
              </a:gs>
              <a:gs pos="65000">
                <a:schemeClr val="bg1">
                  <a:tint val="100000"/>
                  <a:shade val="80000"/>
                  <a:satMod val="130000"/>
                </a:schemeClr>
              </a:gs>
              <a:gs pos="100000">
                <a:schemeClr val="bg1">
                  <a:tint val="100000"/>
                  <a:shade val="48000"/>
                  <a:satMod val="12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>
            <a:glow rad="101600">
              <a:schemeClr val="accent6">
                <a:lumMod val="20000"/>
                <a:lumOff val="80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D6BB-A830-4964-B467-44D73BCBB33E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843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4231"/>
            <a:ext cx="7543800" cy="1122521"/>
          </a:xfrm>
        </p:spPr>
        <p:txBody>
          <a:bodyPr anchor="ctr"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80828"/>
            <a:ext cx="7543801" cy="4096278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384048" indent="-182880">
              <a:buSzPct val="110000"/>
              <a:buFont typeface="Wingdings" panose="05000000000000000000" pitchFamily="2" charset="2"/>
              <a:buChar char="l"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buClr>
                <a:schemeClr val="accent3">
                  <a:lumMod val="50000"/>
                </a:schemeClr>
              </a:buClr>
              <a:buSzPct val="90000"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buClr>
                <a:srgbClr val="00B050"/>
              </a:buClr>
              <a:buSzPct val="70000"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7E35-C0A1-4322-9217-9AC304CEDDBC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>
            <a:lvl1pPr>
              <a:defRPr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2036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2402-D11B-435B-96B0-21B2DBEC68A1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2959" y="1772816"/>
            <a:ext cx="7543801" cy="4096278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384048" indent="-182880">
              <a:buSzPct val="110000"/>
              <a:buFont typeface="Wingdings" panose="05000000000000000000" pitchFamily="2" charset="2"/>
              <a:buChar char="l"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buClr>
                <a:schemeClr val="accent3">
                  <a:lumMod val="50000"/>
                </a:schemeClr>
              </a:buClr>
              <a:buSzPct val="90000"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buClr>
                <a:srgbClr val="00B050"/>
              </a:buClr>
              <a:buSzPct val="70000"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9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E67E35-C0A1-4322-9217-9AC304CEDDBC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B5C2D6-CD4B-4508-AF66-B8382C945F25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6FF-A4DD-4F1D-B2B9-85AE2E8A6428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4AAF-BAD7-4090-81CF-EE7D2F90A3C5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0063B1-9B2E-406F-90F3-55539EB1241F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E4AC-A3A7-4C67-817F-6B182AE0FE4C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595FEF-94FF-4E99-9FBC-F26BC9ECC455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86DADB-17C9-476E-909C-C80698CAEC7B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0063B1-9B2E-406F-90F3-55539EB1241F}" type="datetime1">
              <a:rPr lang="zh-TW" altLang="en-US" smtClean="0"/>
              <a:pPr/>
              <a:t>2019/8/29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C1AE4F-D073-49DA-969D-D8F6E752FE5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30" r:id="rId13"/>
    <p:sldLayoutId id="2147483834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3"/>
          <p:cNvGrpSpPr/>
          <p:nvPr/>
        </p:nvGrpSpPr>
        <p:grpSpPr>
          <a:xfrm>
            <a:off x="-14799" y="1484783"/>
            <a:ext cx="9158799" cy="2304257"/>
            <a:chOff x="-122303" y="-85966"/>
            <a:chExt cx="9158799" cy="1304508"/>
          </a:xfrm>
        </p:grpSpPr>
        <p:sp>
          <p:nvSpPr>
            <p:cNvPr id="5" name="矩形 4"/>
            <p:cNvSpPr/>
            <p:nvPr/>
          </p:nvSpPr>
          <p:spPr>
            <a:xfrm>
              <a:off x="-122303" y="-85966"/>
              <a:ext cx="9144000" cy="1296545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個案報告</a:t>
              </a:r>
              <a:r>
                <a:rPr lang="en-US" altLang="zh-TW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_</a:t>
              </a:r>
              <a:r>
                <a:rPr lang="zh-TW" altLang="en-US" sz="4000" b="1" kern="1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營養</a:t>
              </a:r>
              <a:r>
                <a:rPr lang="zh-TW" altLang="en-US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師</a:t>
              </a:r>
              <a:r>
                <a:rPr lang="zh-TW" altLang="en-US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模板</a:t>
              </a:r>
              <a:endParaRPr lang="zh-TW" altLang="en-US" sz="4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-107504" y="1137010"/>
              <a:ext cx="9144000" cy="8153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1310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Assessment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endParaRPr lang="zh-TW" altLang="en-US" sz="3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40052" y="1500617"/>
            <a:ext cx="8723312" cy="4789512"/>
          </a:xfrm>
        </p:spPr>
        <p:txBody>
          <a:bodyPr>
            <a:noAutofit/>
          </a:bodyPr>
          <a:lstStyle/>
          <a:p>
            <a:pPr>
              <a:buSzPct val="100000"/>
              <a:buFont typeface="Wingdings" panose="05000000000000000000" pitchFamily="2" charset="2"/>
              <a:buChar char="l"/>
            </a:pPr>
            <a:r>
              <a:rPr lang="en-US" altLang="zh-TW" sz="2600" b="1" u="sng" dirty="0" smtClean="0">
                <a:solidFill>
                  <a:srgbClr val="0000FF"/>
                </a:solidFill>
                <a:ea typeface="標楷體" panose="03000509000000000000" pitchFamily="65" charset="-120"/>
              </a:rPr>
              <a:t>Biochemical </a:t>
            </a:r>
            <a:r>
              <a:rPr lang="en-US" altLang="zh-TW" sz="26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Data, Medical Tests and Procedures (BD)</a:t>
            </a:r>
            <a:r>
              <a:rPr lang="zh-TW" altLang="en-US" sz="1800" b="1" i="1" u="sng" dirty="0">
                <a:ea typeface="標楷體" panose="03000509000000000000" pitchFamily="65" charset="-120"/>
              </a:rPr>
              <a:t>（＊</a:t>
            </a:r>
            <a:r>
              <a:rPr lang="zh-TW" altLang="en-US" sz="1800" b="1" i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生化數據依個案個別狀況選擇適當項目放入</a:t>
            </a:r>
            <a:r>
              <a:rPr lang="zh-TW" altLang="en-US" sz="1800" b="1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1800" b="1" i="1" u="sng" dirty="0">
              <a:solidFill>
                <a:srgbClr val="0000FF"/>
              </a:solidFill>
              <a:ea typeface="標楷體" panose="03000509000000000000" pitchFamily="65" charset="-120"/>
            </a:endParaRPr>
          </a:p>
          <a:p>
            <a:pPr marL="365760" lvl="1" indent="0">
              <a:buNone/>
            </a:pPr>
            <a:endParaRPr lang="en-US" altLang="zh-TW" sz="2600" b="1" dirty="0" smtClean="0">
              <a:ea typeface="標楷體" panose="03000509000000000000" pitchFamily="65" charset="-120"/>
            </a:endParaRPr>
          </a:p>
          <a:p>
            <a:pPr marL="365760" lvl="1" indent="0">
              <a:buNone/>
            </a:pPr>
            <a:endParaRPr lang="en-US" altLang="zh-TW" sz="2600" b="1" dirty="0">
              <a:ea typeface="標楷體" panose="03000509000000000000" pitchFamily="65" charset="-120"/>
            </a:endParaRPr>
          </a:p>
          <a:p>
            <a:pPr marL="365760" lvl="1" indent="0">
              <a:buNone/>
            </a:pPr>
            <a:endParaRPr lang="en-US" altLang="zh-TW" sz="2600" b="1" dirty="0" smtClean="0">
              <a:ea typeface="標楷體" panose="03000509000000000000" pitchFamily="65" charset="-120"/>
            </a:endParaRPr>
          </a:p>
          <a:p>
            <a:pPr marL="365760" lvl="1" indent="0">
              <a:buNone/>
            </a:pPr>
            <a:endParaRPr lang="en-US" altLang="zh-TW" sz="2600" b="1" dirty="0"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900" b="1" dirty="0" smtClean="0">
                <a:ea typeface="標楷體" panose="03000509000000000000" pitchFamily="65" charset="-120"/>
              </a:rPr>
              <a:t>目前治療方式</a:t>
            </a:r>
            <a:r>
              <a:rPr lang="en-US" altLang="zh-TW" sz="2900" b="1" dirty="0" smtClean="0">
                <a:ea typeface="標楷體" panose="03000509000000000000" pitchFamily="65" charset="-120"/>
              </a:rPr>
              <a:t>:</a:t>
            </a:r>
            <a:endParaRPr lang="zh-TW" altLang="en-US" sz="2900" b="1" dirty="0">
              <a:ea typeface="標楷體" panose="03000509000000000000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10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078788"/>
              </p:ext>
            </p:extLst>
          </p:nvPr>
        </p:nvGraphicFramePr>
        <p:xfrm>
          <a:off x="179512" y="2708920"/>
          <a:ext cx="8784975" cy="141277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322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22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22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22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22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227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22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4240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7221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7221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72214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89077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600" u="non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600" u="non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AC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 err="1">
                          <a:effectLst/>
                        </a:rPr>
                        <a:t>Alb</a:t>
                      </a:r>
                      <a:r>
                        <a:rPr lang="en-US" altLang="zh-TW" sz="1600" u="none" dirty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BUN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Cr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Na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</a:t>
                      </a:r>
                      <a:r>
                        <a:rPr lang="en-US" altLang="zh-TW" sz="1600" u="none" dirty="0" err="1">
                          <a:effectLst/>
                        </a:rPr>
                        <a:t>mEq</a:t>
                      </a:r>
                      <a:r>
                        <a:rPr lang="en-US" altLang="zh-TW" sz="1600" u="none" dirty="0">
                          <a:effectLst/>
                        </a:rPr>
                        <a:t>/L)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P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K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</a:t>
                      </a:r>
                      <a:r>
                        <a:rPr lang="en-US" altLang="zh-TW" sz="1600" u="none" dirty="0" err="1">
                          <a:effectLst/>
                        </a:rPr>
                        <a:t>mEq</a:t>
                      </a:r>
                      <a:r>
                        <a:rPr lang="en-US" altLang="zh-TW" sz="1600" u="none" dirty="0">
                          <a:effectLst/>
                        </a:rPr>
                        <a:t>/L)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 err="1">
                          <a:effectLst/>
                        </a:rPr>
                        <a:t>Hb</a:t>
                      </a:r>
                      <a:endParaRPr lang="en-US" altLang="zh-TW" sz="1600" u="none" dirty="0">
                        <a:effectLst/>
                      </a:endParaRP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WBC</a:t>
                      </a:r>
                    </a:p>
                    <a:p>
                      <a:pPr algn="ctr"/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(mm</a:t>
                      </a:r>
                      <a:r>
                        <a:rPr lang="en-US" altLang="zh-TW" sz="1200" b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zh-TW" altLang="en-US" sz="12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CRP</a:t>
                      </a:r>
                    </a:p>
                    <a:p>
                      <a:pPr algn="ctr"/>
                      <a:r>
                        <a:rPr lang="en-US" altLang="zh-TW" sz="1600" b="1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(mg/l)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1997"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38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 anchor="ctr"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Assessment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endParaRPr lang="zh-TW" altLang="en-US" sz="3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>
                <a:solidFill>
                  <a:schemeClr val="tx1"/>
                </a:solidFill>
              </a:rPr>
              <a:pPr/>
              <a:t>11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39552" y="1196752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altLang="zh-TW" sz="3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標楷體" pitchFamily="65" charset="-120"/>
              </a:rPr>
              <a:t>Food/Nutrition-Related History (FH)</a:t>
            </a:r>
          </a:p>
          <a:p>
            <a:endParaRPr lang="zh-TW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10" name="資料庫圖表 9"/>
          <p:cNvGraphicFramePr/>
          <p:nvPr>
            <p:extLst>
              <p:ext uri="{D42A27DB-BD31-4B8C-83A1-F6EECF244321}">
                <p14:modId xmlns:p14="http://schemas.microsoft.com/office/powerpoint/2010/main" val="3505227706"/>
              </p:ext>
            </p:extLst>
          </p:nvPr>
        </p:nvGraphicFramePr>
        <p:xfrm>
          <a:off x="251520" y="1340768"/>
          <a:ext cx="64087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群組 1"/>
          <p:cNvGrpSpPr/>
          <p:nvPr/>
        </p:nvGrpSpPr>
        <p:grpSpPr>
          <a:xfrm>
            <a:off x="5142681" y="3789040"/>
            <a:ext cx="3599284" cy="2448272"/>
            <a:chOff x="5142681" y="3789040"/>
            <a:chExt cx="3599284" cy="2448272"/>
          </a:xfrm>
        </p:grpSpPr>
        <p:sp>
          <p:nvSpPr>
            <p:cNvPr id="11" name="流程圖: 替代處理程序 10"/>
            <p:cNvSpPr/>
            <p:nvPr/>
          </p:nvSpPr>
          <p:spPr>
            <a:xfrm>
              <a:off x="5142681" y="4256881"/>
              <a:ext cx="3577927" cy="787636"/>
            </a:xfrm>
            <a:prstGeom prst="flowChartAlternateProcess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飲食醫囑？</a:t>
              </a:r>
              <a:endPara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13" name="直線接點 12"/>
            <p:cNvCxnSpPr/>
            <p:nvPr/>
          </p:nvCxnSpPr>
          <p:spPr>
            <a:xfrm>
              <a:off x="5580112" y="3789040"/>
              <a:ext cx="0" cy="43204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左右括弧 20"/>
            <p:cNvSpPr/>
            <p:nvPr/>
          </p:nvSpPr>
          <p:spPr>
            <a:xfrm>
              <a:off x="6005662" y="5157192"/>
              <a:ext cx="2736303" cy="1080120"/>
            </a:xfrm>
            <a:prstGeom prst="bracketPair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*************</a:t>
              </a:r>
              <a:endPara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*************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979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F993534-1FA1-4B5B-9682-91DD39B1D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dgm id="{6F993534-1FA1-4B5B-9682-91DD39B1D6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B0862B8-9F93-4D85-9BE3-0B7D88CFD9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graphicEl>
                                              <a:dgm id="{9B0862B8-9F93-4D85-9BE3-0B7D88CFD9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5097DE5-A0F5-4547-AA56-5A8466ED1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dgm id="{A5097DE5-A0F5-4547-AA56-5A8466ED12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3DBCC48-6746-4A42-AA6A-6B604586D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graphicEl>
                                              <a:dgm id="{03DBCC48-6746-4A42-AA6A-6B604586D3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7993CCE-EE55-4C3F-8994-481E53732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graphicEl>
                                              <a:dgm id="{D7993CCE-EE55-4C3F-8994-481E53732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40900AE-5F9B-4661-AA13-4AE36FCE56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graphicEl>
                                              <a:dgm id="{440900AE-5F9B-4661-AA13-4AE36FCE56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17C0729-FA38-478C-B7DE-AE77F25C6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graphicEl>
                                              <a:dgm id="{917C0729-FA38-478C-B7DE-AE77F25C61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EB8B318-D933-4047-9B04-87CA455B6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graphicEl>
                                              <a:dgm id="{FEB8B318-D933-4047-9B04-87CA455B6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5B43FE3-2F15-43E9-9703-35E2D45816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graphicEl>
                                              <a:dgm id="{35B43FE3-2F15-43E9-9703-35E2D45816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035EA0F-5130-4E38-BBFC-747798D28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graphicEl>
                                              <a:dgm id="{4035EA0F-5130-4E38-BBFC-747798D28C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2DB777B-1225-485D-BA5C-D27DDC369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graphicEl>
                                              <a:dgm id="{42DB777B-1225-485D-BA5C-D27DDC3694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C6B037A-CF16-4ACD-BE52-8D35B595D9DD}" type="slidenum">
              <a:rPr lang="zh-TW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zh-TW" altLang="en-US" sz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9458" name="標題 1"/>
          <p:cNvSpPr>
            <a:spLocks noGrp="1"/>
          </p:cNvSpPr>
          <p:nvPr>
            <p:ph type="title" idx="4294967295"/>
          </p:nvPr>
        </p:nvSpPr>
        <p:spPr>
          <a:xfrm>
            <a:off x="914400" y="-100013"/>
            <a:ext cx="6609928" cy="1143001"/>
          </a:xfrm>
        </p:spPr>
        <p:txBody>
          <a:bodyPr anchor="ctr"/>
          <a:lstStyle/>
          <a:p>
            <a:pPr algn="ctr" eaLnBrk="1" hangingPunct="1"/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 and Nutrition Intake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62610246"/>
              </p:ext>
            </p:extLst>
          </p:nvPr>
        </p:nvGraphicFramePr>
        <p:xfrm>
          <a:off x="179389" y="908050"/>
          <a:ext cx="8713092" cy="5207330"/>
        </p:xfrm>
        <a:graphic>
          <a:graphicData uri="http://schemas.openxmlformats.org/drawingml/2006/table">
            <a:tbl>
              <a:tblPr/>
              <a:tblGrid>
                <a:gridCol w="12597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987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7982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24963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2447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576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早餐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午餐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晚餐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點心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份量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醣類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(g)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蛋白質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(g)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脂肪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(g)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熱量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(kcal)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奶類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蔬菜類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水果類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全榖雜糧類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豆魚蛋肉類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低脂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豆魚蛋肉類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中脂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油脂與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/>
                      </a:r>
                      <a:br>
                        <a:rPr kumimoji="0" lang="en-US" altLang="zh-TW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堅果種子類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38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總克數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(g)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總熱量</a:t>
                      </a: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(kcal)</a:t>
                      </a:r>
                      <a:endParaRPr kumimoji="1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14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熱量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(%)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79512" y="6249214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水量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16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c.c./day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5320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22913"/>
          </a:xfrm>
        </p:spPr>
        <p:txBody>
          <a:bodyPr anchor="ctr"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Assessment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endParaRPr lang="zh-TW" altLang="en-US" sz="3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297550"/>
            <a:ext cx="8640960" cy="5083777"/>
          </a:xfrm>
        </p:spPr>
        <p:txBody>
          <a:bodyPr>
            <a:noAutofit/>
          </a:bodyPr>
          <a:lstStyle/>
          <a:p>
            <a:pPr lvl="1">
              <a:defRPr/>
            </a:pPr>
            <a:r>
              <a:rPr lang="en-US" altLang="zh-TW" sz="32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Comparative Standards</a:t>
            </a:r>
            <a:r>
              <a:rPr lang="zh-TW" altLang="en-US" sz="32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 </a:t>
            </a:r>
            <a:r>
              <a:rPr lang="en-US" altLang="zh-TW" sz="32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(CS)</a:t>
            </a:r>
          </a:p>
          <a:p>
            <a:pPr lvl="2">
              <a:defRPr/>
            </a:pPr>
            <a:r>
              <a:rPr lang="en-US" altLang="zh-TW" sz="2800" b="1" dirty="0">
                <a:ea typeface="標楷體" panose="03000509000000000000" pitchFamily="65" charset="-120"/>
              </a:rPr>
              <a:t>Estimated energy needs</a:t>
            </a:r>
            <a:r>
              <a:rPr lang="zh-TW" altLang="en-US" sz="2800" b="1" dirty="0">
                <a:ea typeface="標楷體" panose="03000509000000000000" pitchFamily="65" charset="-120"/>
              </a:rPr>
              <a:t> </a:t>
            </a:r>
            <a:r>
              <a:rPr lang="en-US" altLang="zh-TW" sz="2800" b="1" dirty="0">
                <a:ea typeface="標楷體" panose="03000509000000000000" pitchFamily="65" charset="-120"/>
              </a:rPr>
              <a:t>(CS-1.1)</a:t>
            </a:r>
          </a:p>
          <a:p>
            <a:pPr lvl="3">
              <a:defRPr/>
            </a:pPr>
            <a:r>
              <a:rPr lang="en-US" altLang="zh-TW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Mifflin-St Jeor equation</a:t>
            </a:r>
            <a:r>
              <a:rPr lang="zh-TW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？</a:t>
            </a:r>
            <a:r>
              <a:rPr lang="en-US" altLang="zh-TW" sz="2800" b="1" dirty="0">
                <a:ea typeface="標楷體" panose="03000509000000000000" pitchFamily="65" charset="-120"/>
              </a:rPr>
              <a:t>              </a:t>
            </a:r>
          </a:p>
          <a:p>
            <a:pPr lvl="3">
              <a:defRPr/>
            </a:pPr>
            <a:r>
              <a:rPr lang="zh-TW" altLang="en-US" sz="2800" b="1" dirty="0">
                <a:ea typeface="標楷體" panose="03000509000000000000" pitchFamily="65" charset="-120"/>
              </a:rPr>
              <a:t>估算法</a:t>
            </a:r>
            <a:r>
              <a:rPr lang="en-US" altLang="zh-TW" sz="2800" b="1" dirty="0">
                <a:ea typeface="標楷體" panose="03000509000000000000" pitchFamily="65" charset="-120"/>
              </a:rPr>
              <a:t> (rule of thumb)</a:t>
            </a:r>
            <a:r>
              <a:rPr lang="zh-TW" altLang="en-US" sz="2800" b="1" dirty="0">
                <a:ea typeface="標楷體" panose="03000509000000000000" pitchFamily="65" charset="-120"/>
              </a:rPr>
              <a:t>？</a:t>
            </a:r>
            <a:endParaRPr lang="en-US" altLang="zh-TW" sz="2800" b="1" dirty="0">
              <a:ea typeface="標楷體" panose="03000509000000000000" pitchFamily="65" charset="-120"/>
            </a:endParaRPr>
          </a:p>
          <a:p>
            <a:pPr lvl="3">
              <a:defRPr/>
            </a:pPr>
            <a:r>
              <a:rPr lang="zh-TW" altLang="en-US" sz="2800" b="1" dirty="0">
                <a:ea typeface="標楷體" panose="03000509000000000000" pitchFamily="65" charset="-120"/>
              </a:rPr>
              <a:t>其他？</a:t>
            </a:r>
            <a:endParaRPr lang="en-US" altLang="zh-TW" sz="2800" b="1" dirty="0">
              <a:ea typeface="標楷體" panose="03000509000000000000" pitchFamily="65" charset="-120"/>
            </a:endParaRPr>
          </a:p>
          <a:p>
            <a:pPr lvl="2">
              <a:defRPr/>
            </a:pPr>
            <a:r>
              <a:rPr lang="en-US" altLang="zh-TW" sz="2800" b="1" dirty="0">
                <a:ea typeface="標楷體" panose="03000509000000000000" pitchFamily="65" charset="-120"/>
              </a:rPr>
              <a:t>Estimated protein needs</a:t>
            </a:r>
            <a:r>
              <a:rPr lang="zh-TW" altLang="en-US" sz="2800" b="1" dirty="0">
                <a:ea typeface="標楷體" panose="03000509000000000000" pitchFamily="65" charset="-120"/>
              </a:rPr>
              <a:t> </a:t>
            </a:r>
            <a:r>
              <a:rPr lang="en-US" altLang="zh-TW" sz="2800" b="1" dirty="0">
                <a:ea typeface="標楷體" panose="03000509000000000000" pitchFamily="65" charset="-120"/>
              </a:rPr>
              <a:t>(CS-2.2)</a:t>
            </a:r>
          </a:p>
          <a:p>
            <a:pPr lvl="2">
              <a:defRPr/>
            </a:pPr>
            <a:r>
              <a:rPr lang="zh-TW" altLang="en-US" sz="2800" b="1" dirty="0">
                <a:ea typeface="標楷體" panose="03000509000000000000" pitchFamily="65" charset="-120"/>
              </a:rPr>
              <a:t>其他，如：</a:t>
            </a:r>
            <a:r>
              <a:rPr lang="en-US" altLang="zh-TW" sz="2800" b="1" dirty="0">
                <a:ea typeface="標楷體" panose="03000509000000000000" pitchFamily="65" charset="-120"/>
              </a:rPr>
              <a:t>DASH</a:t>
            </a:r>
            <a:r>
              <a:rPr lang="zh-TW" altLang="en-US" sz="2800" b="1" dirty="0">
                <a:ea typeface="標楷體" panose="03000509000000000000" pitchFamily="65" charset="-120"/>
              </a:rPr>
              <a:t>飲食型態</a:t>
            </a:r>
            <a:endParaRPr lang="en-US" altLang="zh-TW" sz="2800" b="1" dirty="0">
              <a:ea typeface="標楷體" panose="03000509000000000000" pitchFamily="65" charset="-120"/>
            </a:endParaRPr>
          </a:p>
          <a:p>
            <a:endParaRPr lang="zh-TW" altLang="en-US" sz="2800" b="1" dirty="0"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96140" y="5617187"/>
            <a:ext cx="3384376" cy="523220"/>
          </a:xfrm>
          <a:prstGeom prst="rect">
            <a:avLst/>
          </a:prstGeom>
          <a:solidFill>
            <a:srgbClr val="FFFF00"/>
          </a:solidFill>
          <a:ln w="38100">
            <a:miter lim="800000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/>
                <a:ea typeface="標楷體"/>
                <a:cs typeface="Times New Roman" panose="02020603050405020304" pitchFamily="18" charset="0"/>
              </a:rPr>
              <a:t>：</a:t>
            </a:r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*** kcal</a:t>
            </a:r>
            <a:endParaRPr lang="zh-TW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644008" y="5623870"/>
            <a:ext cx="3121516" cy="523220"/>
          </a:xfrm>
          <a:prstGeom prst="rect">
            <a:avLst/>
          </a:prstGeom>
          <a:solidFill>
            <a:srgbClr val="FFFF00"/>
          </a:solidFill>
          <a:ln w="38100">
            <a:miter lim="800000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Protein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/>
                <a:ea typeface="標楷體"/>
                <a:cs typeface="Times New Roman" panose="02020603050405020304" pitchFamily="18" charset="0"/>
              </a:rPr>
              <a:t>：</a:t>
            </a:r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*** g/d</a:t>
            </a:r>
            <a:endParaRPr lang="zh-TW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22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Diagnosis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endParaRPr lang="zh-TW" altLang="en-US" sz="3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190471"/>
              </p:ext>
            </p:extLst>
          </p:nvPr>
        </p:nvGraphicFramePr>
        <p:xfrm>
          <a:off x="251520" y="1574785"/>
          <a:ext cx="8496944" cy="3601575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21414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55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501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24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營養問題 </a:t>
                      </a:r>
                      <a:r>
                        <a:rPr kumimoji="0" lang="en-US" altLang="zh-TW" sz="24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(P)</a:t>
                      </a:r>
                      <a:endParaRPr kumimoji="0" lang="zh-TW" altLang="en-US" sz="2400" b="1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zh-TW" altLang="en-US" sz="2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57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病因</a:t>
                      </a:r>
                      <a:r>
                        <a:rPr lang="en-US" altLang="zh-TW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(E)</a:t>
                      </a:r>
                      <a:endParaRPr lang="zh-TW" alt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endParaRPr lang="zh-TW" alt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57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病徵／症狀</a:t>
                      </a:r>
                      <a:endParaRPr lang="en-US" altLang="zh-TW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(S)</a:t>
                      </a:r>
                      <a:endParaRPr lang="zh-TW" alt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endParaRPr lang="en-US" altLang="zh-TW" sz="2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1C1AE4F-D073-49DA-969D-D8F6E752FE5E}" type="slidenum">
              <a:rPr lang="zh-TW" altLang="en-US" smtClean="0"/>
              <a:pPr/>
              <a:t>14</a:t>
            </a:fld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xmlns="" id="{21C49338-2005-4E0F-8E61-59A2CB534577}"/>
              </a:ext>
            </a:extLst>
          </p:cNvPr>
          <p:cNvCxnSpPr/>
          <p:nvPr/>
        </p:nvCxnSpPr>
        <p:spPr>
          <a:xfrm>
            <a:off x="5580112" y="1574785"/>
            <a:ext cx="0" cy="38592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612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Intervention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4463" y="1494075"/>
            <a:ext cx="8280920" cy="4780893"/>
          </a:xfrm>
        </p:spPr>
        <p:txBody>
          <a:bodyPr>
            <a:noAutofit/>
          </a:bodyPr>
          <a:lstStyle/>
          <a:p>
            <a:pPr lvl="1"/>
            <a:r>
              <a:rPr lang="en-US" altLang="zh-TW" sz="24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Nutrition prescription</a:t>
            </a:r>
          </a:p>
          <a:p>
            <a:pPr lvl="2"/>
            <a:r>
              <a:rPr lang="zh-TW" altLang="en-US" sz="2400" b="1" dirty="0">
                <a:solidFill>
                  <a:srgbClr val="C00000"/>
                </a:solidFill>
                <a:ea typeface="標楷體" panose="03000509000000000000" pitchFamily="65" charset="-120"/>
              </a:rPr>
              <a:t>範例</a:t>
            </a:r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：</a:t>
            </a:r>
            <a:r>
              <a:rPr lang="en-US" altLang="zh-TW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1800kcal</a:t>
            </a:r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，三正餐一點心，</a:t>
            </a:r>
            <a:r>
              <a:rPr lang="en-US" altLang="zh-TW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4</a:t>
            </a:r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蔬</a:t>
            </a:r>
            <a:r>
              <a:rPr lang="en-US" altLang="zh-TW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3</a:t>
            </a:r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果，每日至少</a:t>
            </a:r>
            <a:r>
              <a:rPr lang="en-US" altLang="zh-TW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1</a:t>
            </a:r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餐全穀飯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lvl="2"/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其他與營養、飲食處方相關描述？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lvl="1"/>
            <a:r>
              <a:rPr lang="en-US" altLang="zh-TW" sz="24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Coordination of other care during nutrition care</a:t>
            </a:r>
            <a:r>
              <a:rPr lang="zh-TW" altLang="en-US" sz="24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 (RC-1)</a:t>
            </a:r>
          </a:p>
          <a:p>
            <a:pPr lvl="2"/>
            <a:r>
              <a:rPr lang="zh-TW" altLang="en-US" sz="2400" b="1" dirty="0">
                <a:solidFill>
                  <a:srgbClr val="C00000"/>
                </a:solidFill>
                <a:effectLst/>
                <a:ea typeface="標楷體" panose="03000509000000000000" pitchFamily="65" charset="-120"/>
              </a:rPr>
              <a:t>範例</a:t>
            </a:r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：醫師提醒藥物的副作用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lvl="2"/>
            <a:r>
              <a:rPr lang="zh-TW" altLang="en-US" sz="2400" b="1" dirty="0">
                <a:solidFill>
                  <a:srgbClr val="C00000"/>
                </a:solidFill>
                <a:ea typeface="標楷體" panose="03000509000000000000" pitchFamily="65" charset="-120"/>
              </a:rPr>
              <a:t>範例</a:t>
            </a:r>
            <a:r>
              <a:rPr lang="zh-TW" altLang="en-US" sz="2400" b="1" dirty="0">
                <a:ea typeface="標楷體" panose="03000509000000000000" pitchFamily="65" charset="-120"/>
              </a:rPr>
              <a:t>：</a:t>
            </a:r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協助共同要求體重的紀錄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lvl="2"/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其他</a:t>
            </a:r>
            <a:r>
              <a:rPr lang="zh-TW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？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endParaRPr lang="en-US" altLang="zh-TW" b="1" u="sng" dirty="0">
              <a:solidFill>
                <a:srgbClr val="0000FF"/>
              </a:solidFill>
              <a:ea typeface="標楷體" panose="03000509000000000000" pitchFamily="65" charset="-120"/>
            </a:endParaRPr>
          </a:p>
          <a:p>
            <a:pPr lvl="1"/>
            <a:endParaRPr lang="zh-TW" altLang="en-US" sz="2400" b="1" dirty="0"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xmlns="" id="{89793C6C-7E46-4472-BF8D-93E7C90A18EE}"/>
              </a:ext>
            </a:extLst>
          </p:cNvPr>
          <p:cNvSpPr txBox="1"/>
          <p:nvPr/>
        </p:nvSpPr>
        <p:spPr>
          <a:xfrm>
            <a:off x="4594638" y="1124744"/>
            <a:ext cx="34130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/>
              <a:t>依據營養診斷中的</a:t>
            </a:r>
            <a:r>
              <a:rPr lang="zh-TW" altLang="en-US" b="1" dirty="0">
                <a:solidFill>
                  <a:srgbClr val="C00000"/>
                </a:solidFill>
              </a:rPr>
              <a:t>病因</a:t>
            </a:r>
            <a:r>
              <a:rPr lang="zh-TW" altLang="en-US" b="1" dirty="0"/>
              <a:t>介入</a:t>
            </a:r>
          </a:p>
        </p:txBody>
      </p:sp>
    </p:spTree>
    <p:extLst>
      <p:ext uri="{BB962C8B-B14F-4D97-AF65-F5344CB8AC3E}">
        <p14:creationId xmlns:p14="http://schemas.microsoft.com/office/powerpoint/2010/main" val="1431171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Intervention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4463" y="1494075"/>
            <a:ext cx="8280920" cy="4780893"/>
          </a:xfrm>
        </p:spPr>
        <p:txBody>
          <a:bodyPr>
            <a:noAutofit/>
          </a:bodyPr>
          <a:lstStyle/>
          <a:p>
            <a:pPr lvl="1"/>
            <a:r>
              <a:rPr lang="en-US" altLang="zh-TW" sz="2400" b="1" u="sng" dirty="0" smtClean="0">
                <a:solidFill>
                  <a:srgbClr val="0000FF"/>
                </a:solidFill>
                <a:ea typeface="標楷體" panose="03000509000000000000" pitchFamily="65" charset="-120"/>
              </a:rPr>
              <a:t>Nutrition </a:t>
            </a:r>
            <a:r>
              <a:rPr lang="en-US" altLang="zh-TW" sz="24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education</a:t>
            </a:r>
          </a:p>
          <a:p>
            <a:pPr lvl="2"/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說明此次教育重點？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marL="731520" lvl="2" indent="0">
              <a:buNone/>
            </a:pP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endParaRPr lang="en-US" altLang="zh-TW" b="1" u="sng" dirty="0">
              <a:solidFill>
                <a:srgbClr val="0000FF"/>
              </a:solidFill>
              <a:ea typeface="標楷體" panose="03000509000000000000" pitchFamily="65" charset="-120"/>
            </a:endParaRPr>
          </a:p>
          <a:p>
            <a:pPr lvl="1"/>
            <a:endParaRPr lang="zh-TW" altLang="en-US" sz="2400" b="1" dirty="0"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xmlns="" id="{89793C6C-7E46-4472-BF8D-93E7C90A18EE}"/>
              </a:ext>
            </a:extLst>
          </p:cNvPr>
          <p:cNvSpPr txBox="1"/>
          <p:nvPr/>
        </p:nvSpPr>
        <p:spPr>
          <a:xfrm>
            <a:off x="4594638" y="1124744"/>
            <a:ext cx="34130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/>
              <a:t>依據營養診斷中的</a:t>
            </a:r>
            <a:r>
              <a:rPr lang="zh-TW" altLang="en-US" b="1" dirty="0">
                <a:solidFill>
                  <a:srgbClr val="C00000"/>
                </a:solidFill>
              </a:rPr>
              <a:t>病因</a:t>
            </a:r>
            <a:r>
              <a:rPr lang="zh-TW" altLang="en-US" b="1" dirty="0"/>
              <a:t>介入</a:t>
            </a:r>
          </a:p>
        </p:txBody>
      </p:sp>
    </p:spTree>
    <p:extLst>
      <p:ext uri="{BB962C8B-B14F-4D97-AF65-F5344CB8AC3E}">
        <p14:creationId xmlns:p14="http://schemas.microsoft.com/office/powerpoint/2010/main" val="786180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C6B037A-CF16-4ACD-BE52-8D35B595D9DD}" type="slidenum">
              <a:rPr lang="zh-TW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zh-TW" altLang="en-US" sz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9458" name="標題 1"/>
          <p:cNvSpPr>
            <a:spLocks noGrp="1"/>
          </p:cNvSpPr>
          <p:nvPr>
            <p:ph type="title" idx="4294967295"/>
          </p:nvPr>
        </p:nvSpPr>
        <p:spPr>
          <a:xfrm>
            <a:off x="914400" y="-100013"/>
            <a:ext cx="6609928" cy="1143001"/>
          </a:xfrm>
        </p:spPr>
        <p:txBody>
          <a:bodyPr anchor="ctr"/>
          <a:lstStyle/>
          <a:p>
            <a:pPr algn="ctr"/>
            <a:r>
              <a:rPr lang="en-US" altLang="zh-TW" sz="2800" b="1" dirty="0">
                <a:cs typeface="Times New Roman" panose="02020603050405020304" pitchFamily="18" charset="0"/>
              </a:rPr>
              <a:t>Meal Planning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79389" y="908050"/>
          <a:ext cx="8713092" cy="5207330"/>
        </p:xfrm>
        <a:graphic>
          <a:graphicData uri="http://schemas.openxmlformats.org/drawingml/2006/table">
            <a:tbl>
              <a:tblPr/>
              <a:tblGrid>
                <a:gridCol w="12597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298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987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7982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24963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2447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576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早餐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午餐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晚餐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點心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份量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(EX)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醣類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(g)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蛋白質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(g)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脂肪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(g)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熱量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(kcal)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奶類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蔬菜類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水果類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全榖雜糧類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豆魚蛋肉類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低脂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豆魚蛋肉類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中脂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油脂與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/>
                      </a:r>
                      <a:br>
                        <a:rPr kumimoji="0" lang="en-US" altLang="zh-TW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kumimoji="0" lang="zh-TW" alt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堅果種子類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38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總克數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(g)</a:t>
                      </a:r>
                      <a:endParaRPr kumimoji="1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總熱量</a:t>
                      </a: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(kcal)</a:t>
                      </a:r>
                      <a:endParaRPr kumimoji="1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14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熱量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(%)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10140" y="6150114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水量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16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c.c./day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04956921-5F24-412B-8FAC-F095173E1E14}"/>
              </a:ext>
            </a:extLst>
          </p:cNvPr>
          <p:cNvSpPr txBox="1"/>
          <p:nvPr/>
        </p:nvSpPr>
        <p:spPr>
          <a:xfrm>
            <a:off x="179512" y="6488668"/>
            <a:ext cx="655272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/>
              <a:t>如有必要（如：需控制體重），才完成此完整之飲食計畫</a:t>
            </a:r>
          </a:p>
        </p:txBody>
      </p:sp>
    </p:spTree>
    <p:extLst>
      <p:ext uri="{BB962C8B-B14F-4D97-AF65-F5344CB8AC3E}">
        <p14:creationId xmlns:p14="http://schemas.microsoft.com/office/powerpoint/2010/main" val="3788553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755576" y="274638"/>
            <a:ext cx="7169224" cy="850106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Nutrition Intervention</a:t>
            </a:r>
            <a:r>
              <a:rPr lang="zh-TW" altLang="en-US" sz="3600" b="1" dirty="0">
                <a:solidFill>
                  <a:schemeClr val="tx1"/>
                </a:solidFill>
              </a:rPr>
              <a:t> </a:t>
            </a:r>
            <a:r>
              <a:rPr lang="en-US" altLang="zh-TW" sz="3600" b="1" dirty="0">
                <a:solidFill>
                  <a:schemeClr val="tx1"/>
                </a:solidFill>
              </a:rPr>
              <a:t> 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56011" y="1412776"/>
            <a:ext cx="7543801" cy="4464496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en-US" altLang="zh-TW" sz="3200" u="sng" dirty="0">
                <a:solidFill>
                  <a:srgbClr val="0000FF"/>
                </a:solidFill>
                <a:ea typeface="標楷體" panose="03000509000000000000" pitchFamily="65" charset="-120"/>
              </a:rPr>
              <a:t>GOAL</a:t>
            </a:r>
          </a:p>
          <a:p>
            <a:pPr lvl="2"/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期望個案熱量及蛋白質攝取量改善的描述</a:t>
            </a:r>
            <a:endParaRPr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lvl="2"/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  <a:sym typeface="Wingdings" panose="05000000000000000000" pitchFamily="2" charset="2"/>
              </a:rPr>
              <a:t>期望飲食行為進步的狀況描述：</a:t>
            </a:r>
            <a:endParaRPr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3"/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蔬菜攝食量增加？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3"/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魚及海鮮每週至少？次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3"/>
            <a:r>
              <a:rPr lang="zh-TW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每週全穀飯至少？次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3"/>
            <a:r>
              <a:rPr lang="en-US" altLang="zh-TW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……</a:t>
            </a:r>
            <a:endParaRPr lang="en-US" altLang="zh-TW" sz="24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2"/>
            <a:r>
              <a:rPr lang="zh-TW" altLang="en-US" sz="3200" b="1" dirty="0">
                <a:ea typeface="標楷體" panose="03000509000000000000" pitchFamily="65" charset="-120"/>
              </a:rPr>
              <a:t>其他生活型態進步的目標？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2533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0495" y="570248"/>
            <a:ext cx="8712968" cy="1122521"/>
          </a:xfrm>
        </p:spPr>
        <p:txBody>
          <a:bodyPr>
            <a:no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Monitoring and </a:t>
            </a:r>
            <a:b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Evaluation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83568" y="2348880"/>
            <a:ext cx="7543801" cy="4176464"/>
          </a:xfrm>
        </p:spPr>
        <p:txBody>
          <a:bodyPr>
            <a:noAutofit/>
          </a:bodyPr>
          <a:lstStyle/>
          <a:p>
            <a:pPr lvl="2"/>
            <a:r>
              <a:rPr lang="zh-TW" alt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進食量？食物類別？</a:t>
            </a:r>
            <a:endParaRPr lang="en-US" altLang="zh-TW" sz="30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體重變化？</a:t>
            </a:r>
            <a:endParaRPr lang="en-US" altLang="zh-TW" sz="30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血壓值？血液生化值？</a:t>
            </a:r>
            <a:endParaRPr lang="en-US" altLang="zh-TW" sz="30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其他環境因子？生活型態？</a:t>
            </a:r>
            <a:endParaRPr lang="en-US" altLang="zh-TW" sz="30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endParaRPr lang="en-US" altLang="zh-TW" sz="30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6797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2708920"/>
            <a:ext cx="7373440" cy="1224136"/>
          </a:xfrm>
        </p:spPr>
        <p:txBody>
          <a:bodyPr>
            <a:noAutofit/>
          </a:bodyPr>
          <a:lstStyle/>
          <a:p>
            <a:r>
              <a:rPr lang="zh-Hant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院所</a:t>
            </a:r>
            <a:r>
              <a:rPr lang="zh-Hant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名稱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：</a:t>
            </a:r>
            <a:r>
              <a:rPr lang="zh-TW" altLang="en-US" sz="3200" b="1" spc="50" dirty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○○○</a:t>
            </a:r>
            <a:r>
              <a:rPr lang="zh-Hant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院</a:t>
            </a:r>
            <a:r>
              <a:rPr lang="zh-Hant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所 </a:t>
            </a:r>
            <a:endParaRPr lang="en-US" altLang="zh-Hant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/>
            </a:endParaRPr>
          </a:p>
          <a:p>
            <a:r>
              <a:rPr lang="zh-TW" altLang="en-US" sz="3200" b="1" spc="50" dirty="0" smtClean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r>
              <a:rPr lang="zh-TW" altLang="en-US" sz="3200" b="1" spc="50" dirty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者 ○○○</a:t>
            </a:r>
            <a:endParaRPr lang="en-US" altLang="zh-TW" sz="3200" b="1" spc="50" dirty="0">
              <a:ln w="0"/>
              <a:solidFill>
                <a:schemeClr val="tx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0" y="836613"/>
            <a:ext cx="9144000" cy="1470025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zh-TW" altLang="en-US" sz="5000" b="1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○○○○○○個案報告</a:t>
            </a:r>
          </a:p>
        </p:txBody>
      </p:sp>
      <p:sp>
        <p:nvSpPr>
          <p:cNvPr id="4" name="矩形 3"/>
          <p:cNvSpPr/>
          <p:nvPr/>
        </p:nvSpPr>
        <p:spPr>
          <a:xfrm>
            <a:off x="611560" y="5877272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臨床案例需與心血管疾病相關</a:t>
            </a:r>
            <a:r>
              <a:rPr lang="en-US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如</a:t>
            </a:r>
            <a:r>
              <a:rPr lang="en-US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: 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冠心症、高血脂、高血壓、糖尿病、心衰竭、中風、心房顫動、週邊動脈與靜脈栓塞疾病</a:t>
            </a:r>
            <a:r>
              <a:rPr lang="en-US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zh-TW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xmlns="" id="{C72033E6-7529-4776-87C4-1F66BFC77AA5}"/>
              </a:ext>
            </a:extLst>
          </p:cNvPr>
          <p:cNvSpPr txBox="1">
            <a:spLocks/>
          </p:cNvSpPr>
          <p:nvPr/>
        </p:nvSpPr>
        <p:spPr>
          <a:xfrm>
            <a:off x="674823" y="1412776"/>
            <a:ext cx="7467600" cy="157504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b="1" dirty="0">
                <a:latin typeface="+mj-ea"/>
              </a:rPr>
              <a:t>第</a:t>
            </a:r>
            <a:r>
              <a:rPr lang="en-US" altLang="zh-TW" sz="4000" b="1" dirty="0">
                <a:latin typeface="+mj-ea"/>
              </a:rPr>
              <a:t>2</a:t>
            </a:r>
            <a:r>
              <a:rPr lang="zh-TW" altLang="en-US" sz="4000" b="1" dirty="0">
                <a:latin typeface="+mj-ea"/>
              </a:rPr>
              <a:t>次營養訪視（或營養複診）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b="1" dirty="0">
                <a:solidFill>
                  <a:schemeClr val="tx1"/>
                </a:solidFill>
                <a:latin typeface="Times New Roman" pitchFamily="18" charset="0"/>
              </a:rPr>
              <a:t>(○</a:t>
            </a:r>
            <a:r>
              <a:rPr lang="zh-TW" altLang="en-US" sz="4000" b="1" dirty="0">
                <a:solidFill>
                  <a:schemeClr val="tx1"/>
                </a:solidFill>
                <a:latin typeface="Times New Roman" pitchFamily="18" charset="0"/>
              </a:rPr>
              <a:t>年</a:t>
            </a:r>
            <a:r>
              <a:rPr lang="en-US" altLang="zh-TW" sz="4000" b="1" dirty="0">
                <a:solidFill>
                  <a:schemeClr val="tx1"/>
                </a:solidFill>
                <a:latin typeface="Times New Roman" pitchFamily="18" charset="0"/>
              </a:rPr>
              <a:t>○</a:t>
            </a:r>
            <a:r>
              <a:rPr lang="zh-TW" altLang="en-US" sz="4000" b="1" dirty="0">
                <a:solidFill>
                  <a:schemeClr val="tx1"/>
                </a:solidFill>
                <a:latin typeface="Times New Roman" pitchFamily="18" charset="0"/>
              </a:rPr>
              <a:t>月○日</a:t>
            </a:r>
            <a:r>
              <a:rPr lang="en-US" altLang="zh-TW" sz="4000" b="1" dirty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6495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776808" y="11663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Nutrition </a:t>
            </a:r>
            <a:r>
              <a:rPr lang="en-US" altLang="zh-TW" sz="3600" b="1" dirty="0">
                <a:solidFill>
                  <a:srgbClr val="0000FF"/>
                </a:solidFill>
              </a:rPr>
              <a:t>Reassessment</a:t>
            </a:r>
            <a:endParaRPr lang="zh-TW" altLang="en-US" sz="3600" b="1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2B3BCD15-EC28-4812-9C77-5D65D96E522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65104"/>
          </a:xfrm>
          <a:solidFill>
            <a:schemeClr val="bg2"/>
          </a:solidFill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描述上次的目標值是否達成？達成率？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有達成，或部分達成予以記錄並鼓勵個案維持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沒有達成的原因探討，並針對其「阻礙因素」再予以強化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不一定有新的診斷，除非有新的</a:t>
            </a:r>
            <a:r>
              <a:rPr lang="zh-TW" altLang="en-US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評估證據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出現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營養評估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的各個面項，若有新的數據都可以再次紀錄，包括近期飲食內容與份量，並調整</a:t>
            </a:r>
            <a:r>
              <a:rPr lang="zh-TW" altLang="en-US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營養介入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的策略，如：強化動機、同理心的運用、提醒某些飲食內容（如：高鹽的醃製食物）的影響、生活型態的殺傷力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</a:p>
        </p:txBody>
      </p:sp>
    </p:spTree>
    <p:extLst>
      <p:ext uri="{BB962C8B-B14F-4D97-AF65-F5344CB8AC3E}">
        <p14:creationId xmlns:p14="http://schemas.microsoft.com/office/powerpoint/2010/main" val="13709096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</a:t>
            </a:r>
            <a:r>
              <a:rPr lang="en-US" altLang="zh-TW" sz="3600" b="1" dirty="0">
                <a:solidFill>
                  <a:srgbClr val="0000FF"/>
                </a:solidFill>
                <a:latin typeface="Times New Roman" pitchFamily="18" charset="0"/>
              </a:rPr>
              <a:t>Reassessment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72107" y="1780994"/>
            <a:ext cx="7543801" cy="4096278"/>
          </a:xfrm>
        </p:spPr>
        <p:txBody>
          <a:bodyPr/>
          <a:lstStyle/>
          <a:p>
            <a:pPr lvl="1"/>
            <a:r>
              <a:rPr lang="en-US" altLang="zh-TW" sz="32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Nutrition evaluation</a:t>
            </a:r>
            <a:endParaRPr lang="en-US" altLang="zh-TW" sz="3200" b="1" dirty="0">
              <a:solidFill>
                <a:srgbClr val="C00000"/>
              </a:solidFill>
              <a:ea typeface="標楷體" panose="03000509000000000000" pitchFamily="65" charset="-120"/>
            </a:endParaRPr>
          </a:p>
          <a:p>
            <a:pPr lvl="3"/>
            <a:r>
              <a:rPr lang="zh-TW" altLang="en-US" sz="25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（範例）體重下降 </a:t>
            </a:r>
            <a:r>
              <a:rPr lang="en-US" altLang="zh-TW" sz="25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2</a:t>
            </a:r>
            <a:r>
              <a:rPr lang="zh-TW" altLang="en-US" sz="25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公斤</a:t>
            </a:r>
            <a:r>
              <a:rPr lang="en-US" altLang="zh-TW" sz="25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/6</a:t>
            </a:r>
            <a:r>
              <a:rPr lang="zh-TW" altLang="en-US" sz="25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個月</a:t>
            </a:r>
            <a:endParaRPr lang="en-US" altLang="zh-TW" sz="25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lvl="3"/>
            <a:r>
              <a:rPr lang="zh-TW" altLang="en-US" sz="2500" b="1" dirty="0">
                <a:solidFill>
                  <a:schemeClr val="tx1">
                    <a:lumMod val="85000"/>
                    <a:lumOff val="15000"/>
                  </a:schemeClr>
                </a:solidFill>
                <a:ea typeface="標楷體" panose="03000509000000000000" pitchFamily="65" charset="-120"/>
              </a:rPr>
              <a:t>（範例）午餐</a:t>
            </a:r>
            <a:r>
              <a:rPr lang="zh-TW" altLang="en-US" sz="25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開始多食自助餐，增加蔬菜量至</a:t>
            </a:r>
            <a:r>
              <a:rPr lang="en-US" altLang="zh-TW" sz="25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2-3</a:t>
            </a:r>
            <a:r>
              <a:rPr lang="zh-TW" altLang="en-US" sz="25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標楷體" panose="03000509000000000000" pitchFamily="65" charset="-120"/>
              </a:rPr>
              <a:t>份，且多選擇魚類作為主菜。但晚餐因應酬多而無法做到</a:t>
            </a:r>
            <a:endParaRPr lang="en-US" altLang="zh-TW" sz="2500" b="1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標楷體" panose="03000509000000000000" pitchFamily="65" charset="-120"/>
            </a:endParaRPr>
          </a:p>
          <a:p>
            <a:endParaRPr lang="zh-TW" altLang="en-US" b="1" dirty="0"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9987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0292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</a:t>
            </a:r>
            <a:r>
              <a:rPr lang="en-US" altLang="zh-TW" sz="3600" b="1" dirty="0">
                <a:solidFill>
                  <a:srgbClr val="0000FF"/>
                </a:solidFill>
                <a:latin typeface="Times New Roman" pitchFamily="18" charset="0"/>
              </a:rPr>
              <a:t>Reassessment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866526"/>
            <a:ext cx="8424936" cy="3786544"/>
          </a:xfrm>
        </p:spPr>
        <p:txBody>
          <a:bodyPr/>
          <a:lstStyle/>
          <a:p>
            <a:pPr lvl="2"/>
            <a:r>
              <a:rPr lang="en-US" altLang="zh-TW" sz="2400" b="1" dirty="0">
                <a:solidFill>
                  <a:srgbClr val="C00000"/>
                </a:solidFill>
                <a:ea typeface="標楷體" panose="03000509000000000000" pitchFamily="65" charset="-120"/>
              </a:rPr>
              <a:t>Anthropometric Measurement (AD)</a:t>
            </a:r>
          </a:p>
          <a:p>
            <a:pPr lvl="3"/>
            <a:r>
              <a:rPr lang="zh-TW" altLang="en-US" sz="2400" b="1" dirty="0">
                <a:solidFill>
                  <a:schemeClr val="tx1"/>
                </a:solidFill>
                <a:effectLst/>
                <a:ea typeface="標楷體" panose="03000509000000000000" pitchFamily="65" charset="-120"/>
              </a:rPr>
              <a:t>體重？</a:t>
            </a:r>
            <a:r>
              <a:rPr lang="en-US" altLang="zh-TW" sz="2400" b="1" dirty="0">
                <a:solidFill>
                  <a:schemeClr val="tx1"/>
                </a:solidFill>
                <a:effectLst/>
                <a:ea typeface="標楷體" panose="03000509000000000000" pitchFamily="65" charset="-120"/>
                <a:sym typeface="Wingdings 3" panose="05040102010807070707" pitchFamily="18" charset="2"/>
              </a:rPr>
              <a:t>Kg</a:t>
            </a:r>
            <a:r>
              <a:rPr lang="zh-TW" altLang="en-US" sz="2400" b="1" dirty="0">
                <a:solidFill>
                  <a:schemeClr val="tx1"/>
                </a:solidFill>
                <a:effectLst/>
                <a:ea typeface="標楷體" panose="03000509000000000000" pitchFamily="65" charset="-120"/>
                <a:sym typeface="Wingdings 3" panose="05040102010807070707" pitchFamily="18" charset="2"/>
              </a:rPr>
              <a:t>，下降？％</a:t>
            </a:r>
            <a:endParaRPr lang="en-US" altLang="zh-TW" sz="2400" b="1" dirty="0">
              <a:solidFill>
                <a:schemeClr val="tx1"/>
              </a:solidFill>
              <a:effectLst/>
              <a:ea typeface="標楷體" panose="03000509000000000000" pitchFamily="65" charset="-120"/>
              <a:sym typeface="Wingdings 3" panose="05040102010807070707" pitchFamily="18" charset="2"/>
            </a:endParaRPr>
          </a:p>
          <a:p>
            <a:pPr lvl="3"/>
            <a:r>
              <a:rPr lang="en-US" altLang="zh-TW" sz="2400" b="1" dirty="0">
                <a:solidFill>
                  <a:schemeClr val="tx1"/>
                </a:solidFill>
                <a:effectLst/>
                <a:ea typeface="標楷體" panose="03000509000000000000" pitchFamily="65" charset="-120"/>
                <a:sym typeface="Wingdings 3" panose="05040102010807070707" pitchFamily="18" charset="2"/>
              </a:rPr>
              <a:t>BMI</a:t>
            </a:r>
            <a:r>
              <a:rPr lang="zh-TW" altLang="en-US" sz="2400" b="1" dirty="0">
                <a:solidFill>
                  <a:schemeClr val="tx1"/>
                </a:solidFill>
                <a:effectLst/>
                <a:ea typeface="標楷體" panose="03000509000000000000" pitchFamily="65" charset="-120"/>
                <a:sym typeface="Wingdings 3" panose="05040102010807070707" pitchFamily="18" charset="2"/>
              </a:rPr>
              <a:t>？，腰圍？</a:t>
            </a:r>
            <a:endParaRPr lang="en-US" altLang="zh-TW" sz="2400" b="1" dirty="0">
              <a:solidFill>
                <a:schemeClr val="tx1"/>
              </a:solidFill>
              <a:effectLst/>
              <a:ea typeface="標楷體" panose="03000509000000000000" pitchFamily="65" charset="-120"/>
              <a:sym typeface="Wingdings 3" panose="05040102010807070707" pitchFamily="18" charset="2"/>
            </a:endParaRPr>
          </a:p>
          <a:p>
            <a:pPr lvl="2"/>
            <a:r>
              <a:rPr lang="en-US" altLang="zh-TW" sz="2400" b="1" dirty="0">
                <a:solidFill>
                  <a:srgbClr val="C00000"/>
                </a:solidFill>
                <a:ea typeface="標楷體" panose="03000509000000000000" pitchFamily="65" charset="-120"/>
              </a:rPr>
              <a:t>Biochemical Data, Medical Tests and Procedures (BD)</a:t>
            </a:r>
            <a:r>
              <a:rPr lang="zh-TW" altLang="en-US" sz="2400" b="1" i="1" u="sng" dirty="0">
                <a:ea typeface="標楷體" panose="03000509000000000000" pitchFamily="65" charset="-120"/>
              </a:rPr>
              <a:t> （＊</a:t>
            </a:r>
            <a:r>
              <a:rPr lang="zh-TW" altLang="en-US" b="1" i="1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生化數據依個案個別狀況選擇適當項目放入</a:t>
            </a:r>
            <a:r>
              <a:rPr lang="zh-TW" altLang="en-US" sz="2400" b="1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400" b="1" i="1" u="sng" dirty="0">
              <a:solidFill>
                <a:srgbClr val="0000FF"/>
              </a:solidFill>
              <a:ea typeface="標楷體" panose="03000509000000000000" pitchFamily="65" charset="-120"/>
            </a:endParaRPr>
          </a:p>
          <a:p>
            <a:pPr lvl="2"/>
            <a:endParaRPr lang="en-US" altLang="zh-TW" sz="2400" b="1" dirty="0">
              <a:solidFill>
                <a:srgbClr val="C00000"/>
              </a:solidFill>
              <a:ea typeface="標楷體" panose="03000509000000000000" pitchFamily="65" charset="-120"/>
            </a:endParaRPr>
          </a:p>
          <a:p>
            <a:pPr lvl="3"/>
            <a:endParaRPr lang="en-US" altLang="zh-TW" sz="2400" b="1" dirty="0">
              <a:ea typeface="標楷體" panose="03000509000000000000" pitchFamily="65" charset="-120"/>
              <a:sym typeface="Wingdings 3" panose="05040102010807070707" pitchFamily="18" charset="2"/>
            </a:endParaRPr>
          </a:p>
          <a:p>
            <a:pPr lvl="3"/>
            <a:endParaRPr lang="zh-TW" altLang="en-US" sz="2400" b="1" dirty="0">
              <a:ea typeface="標楷體" panose="03000509000000000000" pitchFamily="65" charset="-120"/>
            </a:endParaRPr>
          </a:p>
          <a:p>
            <a:endParaRPr lang="zh-TW" altLang="en-US" b="1" dirty="0"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23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853424"/>
              </p:ext>
            </p:extLst>
          </p:nvPr>
        </p:nvGraphicFramePr>
        <p:xfrm>
          <a:off x="24058" y="4219913"/>
          <a:ext cx="9119942" cy="1493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51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6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40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40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7833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4194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5374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9784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56191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non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600" u="non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600" u="non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AC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 err="1">
                          <a:effectLst/>
                        </a:rPr>
                        <a:t>Alb</a:t>
                      </a:r>
                      <a:r>
                        <a:rPr lang="en-US" altLang="zh-TW" sz="1600" u="none" dirty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BUN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Cr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Na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</a:t>
                      </a:r>
                      <a:r>
                        <a:rPr lang="en-US" altLang="zh-TW" sz="1600" u="none" dirty="0" err="1">
                          <a:effectLst/>
                        </a:rPr>
                        <a:t>mEq</a:t>
                      </a:r>
                      <a:r>
                        <a:rPr lang="en-US" altLang="zh-TW" sz="1600" u="none" dirty="0">
                          <a:effectLst/>
                        </a:rPr>
                        <a:t>/L)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P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(mg/dl)</a:t>
                      </a: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K</a:t>
                      </a: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</a:t>
                      </a:r>
                      <a:r>
                        <a:rPr lang="en-US" altLang="zh-TW" sz="1600" u="none" dirty="0" err="1">
                          <a:effectLst/>
                        </a:rPr>
                        <a:t>mEq</a:t>
                      </a:r>
                      <a:r>
                        <a:rPr lang="en-US" altLang="zh-TW" sz="1600" u="none" dirty="0">
                          <a:effectLst/>
                        </a:rPr>
                        <a:t>/L)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 err="1">
                          <a:effectLst/>
                        </a:rPr>
                        <a:t>Hb</a:t>
                      </a:r>
                      <a:endParaRPr lang="en-US" altLang="zh-TW" sz="1600" u="none" dirty="0">
                        <a:effectLst/>
                      </a:endParaRPr>
                    </a:p>
                    <a:p>
                      <a:pPr algn="ctr"/>
                      <a:r>
                        <a:rPr lang="en-US" altLang="zh-TW" sz="1600" u="none" dirty="0">
                          <a:effectLst/>
                        </a:rPr>
                        <a:t>(g/dl)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WBC</a:t>
                      </a:r>
                    </a:p>
                    <a:p>
                      <a:pPr algn="ctr"/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(mm</a:t>
                      </a:r>
                      <a:r>
                        <a:rPr lang="en-US" altLang="zh-TW" sz="1200" b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zh-TW" altLang="en-US" sz="12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CRP</a:t>
                      </a:r>
                    </a:p>
                    <a:p>
                      <a:pPr algn="ctr"/>
                      <a:r>
                        <a:rPr lang="en-US" altLang="zh-TW" sz="1600" b="1" u="non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(mg/l)</a:t>
                      </a:r>
                      <a:endParaRPr lang="zh-TW" altLang="en-US" sz="1600" b="1" u="none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2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2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51804" y="1317731"/>
            <a:ext cx="806489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此階段是依據追蹤項目、設定的目標收集資料，再予持續的監測與評值。</a:t>
            </a:r>
          </a:p>
        </p:txBody>
      </p:sp>
    </p:spTree>
    <p:extLst>
      <p:ext uri="{BB962C8B-B14F-4D97-AF65-F5344CB8AC3E}">
        <p14:creationId xmlns:p14="http://schemas.microsoft.com/office/powerpoint/2010/main" val="1342731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38338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b="1" dirty="0">
                <a:solidFill>
                  <a:schemeClr val="tx1"/>
                </a:solidFill>
              </a:rPr>
              <a:t>其餘</a:t>
            </a:r>
            <a:r>
              <a:rPr lang="en-US" altLang="zh-TW" sz="4000" b="1" dirty="0">
                <a:solidFill>
                  <a:schemeClr val="tx1"/>
                </a:solidFill>
              </a:rPr>
              <a:t>NCP</a:t>
            </a:r>
            <a:r>
              <a:rPr lang="zh-TW" altLang="en-US" sz="4000" b="1" dirty="0">
                <a:solidFill>
                  <a:schemeClr val="tx1"/>
                </a:solidFill>
              </a:rPr>
              <a:t>步驟自行依需求執行後紀錄</a:t>
            </a:r>
            <a:r>
              <a:rPr lang="en-US" altLang="zh-TW" sz="3600" b="1" dirty="0">
                <a:solidFill>
                  <a:srgbClr val="0000FF"/>
                </a:solidFill>
              </a:rPr>
              <a:t/>
            </a:r>
            <a:br>
              <a:rPr lang="en-US" altLang="zh-TW" sz="3600" b="1" dirty="0">
                <a:solidFill>
                  <a:srgbClr val="0000FF"/>
                </a:solidFill>
              </a:rPr>
            </a:br>
            <a:endParaRPr lang="zh-TW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9104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6811" y="424647"/>
            <a:ext cx="7543800" cy="916121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rgbClr val="0000FF"/>
                </a:solidFill>
              </a:rPr>
              <a:t>個案營養照護總結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27584" y="1484784"/>
            <a:ext cx="7543801" cy="4896544"/>
          </a:xfrm>
        </p:spPr>
        <p:txBody>
          <a:bodyPr>
            <a:noAutofit/>
          </a:bodyPr>
          <a:lstStyle/>
          <a:p>
            <a:pPr marL="266700" indent="-266700">
              <a:buFont typeface="Wingdings" panose="05000000000000000000" pitchFamily="2" charset="2"/>
              <a:buChar char="l"/>
            </a:pPr>
            <a:r>
              <a:rPr lang="en-US" altLang="zh-TW" sz="2800" dirty="0">
                <a:solidFill>
                  <a:schemeClr val="tx1"/>
                </a:solidFill>
                <a:effectLst/>
                <a:latin typeface="標楷體" panose="03000509000000000000" pitchFamily="65" charset="-120"/>
              </a:rPr>
              <a:t>****************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標楷體" panose="03000509000000000000" pitchFamily="65" charset="-120"/>
              </a:rPr>
              <a:t>。</a:t>
            </a:r>
            <a:endParaRPr lang="en-US" altLang="zh-TW" sz="2800" dirty="0">
              <a:solidFill>
                <a:schemeClr val="tx1"/>
              </a:solidFill>
              <a:effectLst/>
              <a:latin typeface="標楷體" panose="03000509000000000000" pitchFamily="65" charset="-120"/>
            </a:endParaRPr>
          </a:p>
          <a:p>
            <a:pPr marL="266700" indent="-266700">
              <a:buFont typeface="Wingdings" panose="05000000000000000000" pitchFamily="2" charset="2"/>
              <a:buChar char="l"/>
            </a:pPr>
            <a:r>
              <a:rPr lang="en-US" altLang="zh-TW" sz="2800" dirty="0">
                <a:solidFill>
                  <a:schemeClr val="tx1"/>
                </a:solidFill>
                <a:effectLst/>
                <a:latin typeface="標楷體" panose="03000509000000000000" pitchFamily="65" charset="-120"/>
              </a:rPr>
              <a:t>******************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標楷體" panose="03000509000000000000" pitchFamily="65" charset="-120"/>
              </a:rPr>
              <a:t>。</a:t>
            </a:r>
            <a:endParaRPr lang="en-US" altLang="zh-TW" sz="2800" dirty="0">
              <a:solidFill>
                <a:schemeClr val="tx1"/>
              </a:solidFill>
              <a:effectLst/>
              <a:latin typeface="標楷體" panose="03000509000000000000" pitchFamily="65" charset="-120"/>
            </a:endParaRPr>
          </a:p>
          <a:p>
            <a:pPr marL="266700" indent="-266700">
              <a:buFont typeface="Wingdings" panose="05000000000000000000" pitchFamily="2" charset="2"/>
              <a:buChar char="l"/>
            </a:pPr>
            <a:r>
              <a:rPr lang="en-US" altLang="zh-TW" sz="2800" dirty="0">
                <a:solidFill>
                  <a:schemeClr val="tx1"/>
                </a:solidFill>
                <a:effectLst/>
                <a:latin typeface="標楷體" panose="03000509000000000000" pitchFamily="65" charset="-120"/>
              </a:rPr>
              <a:t>*************************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標楷體" panose="03000509000000000000" pitchFamily="65" charset="-120"/>
              </a:rPr>
              <a:t>。</a:t>
            </a:r>
            <a:endParaRPr lang="en-US" altLang="zh-TW" sz="2800" dirty="0">
              <a:solidFill>
                <a:schemeClr val="tx1"/>
              </a:solidFill>
              <a:effectLst/>
              <a:latin typeface="標楷體" panose="03000509000000000000" pitchFamily="65" charset="-120"/>
            </a:endParaRPr>
          </a:p>
          <a:p>
            <a:pPr marL="266700" indent="-266700">
              <a:buFont typeface="Wingdings" panose="05000000000000000000" pitchFamily="2" charset="2"/>
              <a:buChar char="l"/>
            </a:pPr>
            <a:r>
              <a:rPr lang="en-US" altLang="zh-TW" sz="2800" dirty="0">
                <a:solidFill>
                  <a:schemeClr val="tx1"/>
                </a:solidFill>
                <a:effectLst/>
                <a:latin typeface="標楷體" panose="03000509000000000000" pitchFamily="65" charset="-120"/>
              </a:rPr>
              <a:t>*******************************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標楷體"/>
                <a:ea typeface="標楷體"/>
              </a:rPr>
              <a:t>。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標楷體" panose="03000509000000000000" pitchFamily="65" charset="-120"/>
              </a:rPr>
              <a:t> </a:t>
            </a:r>
            <a:endParaRPr lang="en-US" altLang="zh-TW" sz="2800" dirty="0">
              <a:solidFill>
                <a:schemeClr val="tx1"/>
              </a:solidFill>
              <a:effectLst/>
              <a:latin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961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47675"/>
            <a:ext cx="8047856" cy="93549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rgbClr val="0000FF"/>
                </a:solidFill>
              </a:rPr>
              <a:t>參考文獻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719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疾病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營養照護相關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</a:t>
            </a:r>
            <a:endParaRPr lang="zh-TW" altLang="en-US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107858" y="1417638"/>
            <a:ext cx="3312368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疾病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營養照護相關實證或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MNT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guideline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重點說明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(1~2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266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252361"/>
            <a:ext cx="6773376" cy="1122521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b="1" dirty="0">
                <a:solidFill>
                  <a:srgbClr val="0000FF"/>
                </a:solidFill>
              </a:rPr>
              <a:t>背景資料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259633" y="1772816"/>
            <a:ext cx="6869384" cy="4204290"/>
          </a:xfrm>
        </p:spPr>
        <p:txBody>
          <a:bodyPr>
            <a:normAutofit/>
          </a:bodyPr>
          <a:lstStyle/>
          <a:p>
            <a:pPr marL="180975" indent="-180975">
              <a:buFont typeface="Wingdings" panose="05000000000000000000" pitchFamily="2" charset="2"/>
              <a:buChar char="l"/>
            </a:pPr>
            <a:r>
              <a:rPr lang="en-US" altLang="zh-TW" dirty="0"/>
              <a:t>………..</a:t>
            </a:r>
            <a:endParaRPr lang="en-US" altLang="zh-TW" dirty="0">
              <a:solidFill>
                <a:schemeClr val="tx1"/>
              </a:solidFill>
              <a:effectLst/>
            </a:endParaRPr>
          </a:p>
          <a:p>
            <a:pPr marL="180975" indent="-180975">
              <a:buFont typeface="Wingdings" panose="05000000000000000000" pitchFamily="2" charset="2"/>
              <a:buChar char="l"/>
            </a:pPr>
            <a:r>
              <a:rPr lang="en-US" altLang="zh-TW" dirty="0"/>
              <a:t>………..</a:t>
            </a:r>
            <a:endParaRPr lang="en-US" altLang="zh-TW" dirty="0">
              <a:solidFill>
                <a:schemeClr val="tx1"/>
              </a:solidFill>
              <a:effectLst/>
            </a:endParaRPr>
          </a:p>
          <a:p>
            <a:pPr marL="180975" indent="-180975">
              <a:buFont typeface="Wingdings" panose="05000000000000000000" pitchFamily="2" charset="2"/>
              <a:buChar char="l"/>
            </a:pPr>
            <a:r>
              <a:rPr lang="en-US" altLang="zh-TW" dirty="0"/>
              <a:t>………..</a:t>
            </a:r>
            <a:endParaRPr lang="en-US" altLang="zh-TW" dirty="0">
              <a:effectLst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zh-TW" dirty="0">
              <a:effectLst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5076056" y="1556792"/>
            <a:ext cx="3312368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簡單說明個案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就診經過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、過去醫療相關史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但不與營養評估的內容重複描述。</a:t>
            </a:r>
          </a:p>
        </p:txBody>
      </p:sp>
    </p:spTree>
    <p:extLst>
      <p:ext uri="{BB962C8B-B14F-4D97-AF65-F5344CB8AC3E}">
        <p14:creationId xmlns:p14="http://schemas.microsoft.com/office/powerpoint/2010/main" val="253371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7467600" cy="1575048"/>
          </a:xfrm>
        </p:spPr>
        <p:txBody>
          <a:bodyPr>
            <a:noAutofit/>
          </a:bodyPr>
          <a:lstStyle/>
          <a:p>
            <a:pPr algn="ctr"/>
            <a:r>
              <a:rPr lang="zh-TW" altLang="en-US" sz="4000" b="1" dirty="0">
                <a:solidFill>
                  <a:schemeClr val="tx1"/>
                </a:solidFill>
                <a:latin typeface="+mj-ea"/>
              </a:rPr>
              <a:t>初次營養訪視（或營養初診）</a:t>
            </a:r>
            <a:r>
              <a:rPr lang="en-US" altLang="zh-TW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b="1" dirty="0">
                <a:solidFill>
                  <a:schemeClr val="tx1"/>
                </a:solidFill>
                <a:latin typeface="Times New Roman" pitchFamily="18" charset="0"/>
              </a:rPr>
              <a:t>(○</a:t>
            </a:r>
            <a:r>
              <a:rPr lang="zh-TW" altLang="en-US" sz="4000" b="1" dirty="0">
                <a:solidFill>
                  <a:schemeClr val="tx1"/>
                </a:solidFill>
                <a:latin typeface="Times New Roman" pitchFamily="18" charset="0"/>
              </a:rPr>
              <a:t>年</a:t>
            </a:r>
            <a:r>
              <a:rPr lang="en-US" altLang="zh-TW" sz="4000" b="1" dirty="0">
                <a:solidFill>
                  <a:schemeClr val="tx1"/>
                </a:solidFill>
                <a:latin typeface="Times New Roman" pitchFamily="18" charset="0"/>
              </a:rPr>
              <a:t>○</a:t>
            </a:r>
            <a:r>
              <a:rPr lang="zh-TW" altLang="en-US" sz="4000" b="1" dirty="0">
                <a:solidFill>
                  <a:schemeClr val="tx1"/>
                </a:solidFill>
                <a:latin typeface="Times New Roman" pitchFamily="18" charset="0"/>
              </a:rPr>
              <a:t>月○日</a:t>
            </a:r>
            <a:r>
              <a:rPr lang="en-US" altLang="zh-TW" sz="4000" b="1" dirty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zh-TW" altLang="en-US" sz="4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913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617074"/>
            <a:ext cx="6984776" cy="1143000"/>
          </a:xfrm>
        </p:spPr>
        <p:txBody>
          <a:bodyPr anchor="ctr"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Nutrition Assessment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22959" y="1880828"/>
            <a:ext cx="7421449" cy="4284476"/>
          </a:xfrm>
        </p:spPr>
        <p:txBody>
          <a:bodyPr>
            <a:normAutofit/>
          </a:bodyPr>
          <a:lstStyle/>
          <a:p>
            <a:r>
              <a:rPr lang="en-US" altLang="zh-TW" sz="3500" b="1" u="sng" dirty="0">
                <a:solidFill>
                  <a:srgbClr val="0000FF"/>
                </a:solidFill>
                <a:latin typeface="+mj-lt"/>
                <a:ea typeface="標楷體" panose="03000509000000000000" pitchFamily="65" charset="-120"/>
              </a:rPr>
              <a:t>Client history (CH)</a:t>
            </a:r>
          </a:p>
          <a:p>
            <a:pPr lvl="1"/>
            <a:r>
              <a:rPr lang="en-US" altLang="zh-TW" sz="3000" b="1" dirty="0">
                <a:solidFill>
                  <a:srgbClr val="C00000"/>
                </a:solidFill>
                <a:latin typeface="+mj-lt"/>
                <a:ea typeface="標楷體" panose="03000509000000000000" pitchFamily="65" charset="-120"/>
                <a:cs typeface="Times New Roman" pitchFamily="18" charset="0"/>
              </a:rPr>
              <a:t>Personal data</a:t>
            </a:r>
          </a:p>
          <a:p>
            <a:pPr lvl="2"/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  <a:cs typeface="Times New Roman" pitchFamily="18" charset="0"/>
              </a:rPr>
              <a:t>先生</a:t>
            </a:r>
            <a:r>
              <a:rPr lang="en-US" altLang="zh-TW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  <a:cs typeface="Times New Roman" pitchFamily="18" charset="0"/>
              </a:rPr>
              <a:t>/</a:t>
            </a:r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  <a:cs typeface="Times New Roman" pitchFamily="18" charset="0"/>
              </a:rPr>
              <a:t>女士，</a:t>
            </a:r>
            <a:r>
              <a:rPr lang="en-US" altLang="zh-TW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  <a:cs typeface="Times New Roman" pitchFamily="18" charset="0"/>
              </a:rPr>
              <a:t>○</a:t>
            </a:r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  <a:cs typeface="Times New Roman" pitchFamily="18" charset="0"/>
              </a:rPr>
              <a:t>歲</a:t>
            </a:r>
            <a:endParaRPr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  <a:ea typeface="標楷體" panose="03000509000000000000" pitchFamily="65" charset="-120"/>
              <a:cs typeface="Times New Roman" pitchFamily="18" charset="0"/>
            </a:endParaRPr>
          </a:p>
          <a:p>
            <a:pPr lvl="2"/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</a:rPr>
              <a:t>教育程度</a:t>
            </a:r>
            <a:endParaRPr lang="en-US" altLang="zh-TW" sz="2800" b="1" dirty="0">
              <a:solidFill>
                <a:srgbClr val="FF0000"/>
              </a:solidFill>
              <a:effectLst/>
              <a:latin typeface="+mj-lt"/>
              <a:ea typeface="標楷體" panose="03000509000000000000" pitchFamily="65" charset="-120"/>
            </a:endParaRPr>
          </a:p>
          <a:p>
            <a:pPr lvl="2"/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</a:rPr>
              <a:t>家庭</a:t>
            </a:r>
            <a:r>
              <a:rPr lang="en-US" altLang="zh-TW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</a:rPr>
              <a:t>/</a:t>
            </a:r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</a:rPr>
              <a:t>職業狀況</a:t>
            </a:r>
            <a:endParaRPr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  <a:ea typeface="標楷體" panose="03000509000000000000" pitchFamily="65" charset="-120"/>
            </a:endParaRPr>
          </a:p>
          <a:p>
            <a:pPr lvl="2"/>
            <a:r>
              <a:rPr lang="zh-TW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標楷體" panose="03000509000000000000" pitchFamily="65" charset="-120"/>
              </a:rPr>
              <a:t>菸酒</a:t>
            </a:r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標楷體" panose="03000509000000000000" pitchFamily="65" charset="-120"/>
              </a:rPr>
              <a:t>檳</a:t>
            </a:r>
            <a:r>
              <a:rPr lang="en-US" altLang="zh-T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</a:rPr>
              <a:t>……</a:t>
            </a:r>
            <a:endParaRPr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  <a:ea typeface="標楷體" panose="03000509000000000000" pitchFamily="65" charset="-120"/>
            </a:endParaRPr>
          </a:p>
          <a:p>
            <a:pPr lvl="2"/>
            <a:r>
              <a:rPr lang="zh-TW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</a:rPr>
              <a:t>運動</a:t>
            </a:r>
            <a:r>
              <a:rPr lang="en-US" altLang="zh-T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標楷體" panose="03000509000000000000" pitchFamily="65" charset="-120"/>
              </a:rPr>
              <a:t>……</a:t>
            </a:r>
            <a:endParaRPr lang="en-US" altLang="zh-TW" sz="3000" b="1" dirty="0">
              <a:solidFill>
                <a:srgbClr val="C00000"/>
              </a:solidFill>
              <a:latin typeface="+mj-lt"/>
              <a:ea typeface="標楷體" panose="03000509000000000000" pitchFamily="65" charset="-120"/>
            </a:endParaRPr>
          </a:p>
          <a:p>
            <a:pPr marL="201168" lvl="1" indent="0">
              <a:buNone/>
            </a:pPr>
            <a:endParaRPr lang="en-US" altLang="zh-TW" sz="3000" b="1" dirty="0">
              <a:solidFill>
                <a:srgbClr val="C00000"/>
              </a:solidFill>
              <a:latin typeface="+mj-lt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822960" y="290255"/>
            <a:ext cx="7543800" cy="1122521"/>
          </a:xfrm>
        </p:spPr>
        <p:txBody>
          <a:bodyPr anchor="ctr"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Assessment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992888" cy="4392488"/>
          </a:xfrm>
        </p:spPr>
        <p:txBody>
          <a:bodyPr vert="horz">
            <a:normAutofit/>
          </a:bodyPr>
          <a:lstStyle/>
          <a:p>
            <a:pPr lvl="1"/>
            <a:r>
              <a:rPr lang="en-US" altLang="zh-TW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Medical history </a:t>
            </a:r>
          </a:p>
          <a:p>
            <a:pPr lvl="2"/>
            <a:r>
              <a:rPr lang="en-US" altLang="zh-TW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……</a:t>
            </a:r>
            <a:endParaRPr lang="zh-TW" altLang="en-US" sz="2800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pPr lvl="2"/>
            <a:r>
              <a:rPr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……</a:t>
            </a:r>
            <a:endParaRPr lang="zh-TW" altLang="en-US" sz="2800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pPr lvl="2"/>
            <a:r>
              <a:rPr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……</a:t>
            </a:r>
            <a:endParaRPr lang="zh-TW" altLang="en-US" sz="2800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pPr lvl="2"/>
            <a:r>
              <a:rPr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……</a:t>
            </a:r>
            <a:endParaRPr lang="zh-TW" altLang="en-US" sz="2800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pPr lvl="2"/>
            <a:r>
              <a:rPr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……</a:t>
            </a:r>
            <a:endParaRPr lang="zh-TW" altLang="en-US" sz="2800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 anchor="ctr"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Assessment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endParaRPr lang="zh-TW" altLang="en-US" sz="3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844890"/>
            <a:ext cx="7827208" cy="4240294"/>
          </a:xfrm>
        </p:spPr>
        <p:txBody>
          <a:bodyPr vert="horz"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TW" sz="2800" u="sng" dirty="0">
                <a:solidFill>
                  <a:srgbClr val="0000FF"/>
                </a:solidFill>
                <a:latin typeface="Arial" pitchFamily="34" charset="0"/>
              </a:rPr>
              <a:t>Medicine</a:t>
            </a:r>
          </a:p>
          <a:p>
            <a:endParaRPr lang="zh-TW" altLang="en-US" sz="3500" u="sng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8</a:t>
            </a:fld>
            <a:endParaRPr lang="zh-TW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766933"/>
              </p:ext>
            </p:extLst>
          </p:nvPr>
        </p:nvGraphicFramePr>
        <p:xfrm>
          <a:off x="311652" y="1359950"/>
          <a:ext cx="8640961" cy="52572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897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19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77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414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13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藥物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劑量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頻率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用途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75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810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77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226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226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8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3586">
                <a:tc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28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027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977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28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977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Nutrition Assessment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endParaRPr lang="zh-TW" altLang="en-US" sz="3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40052" y="1500617"/>
            <a:ext cx="8723312" cy="4789512"/>
          </a:xfrm>
        </p:spPr>
        <p:txBody>
          <a:bodyPr>
            <a:noAutofit/>
          </a:bodyPr>
          <a:lstStyle/>
          <a:p>
            <a:pPr>
              <a:buSzPct val="100000"/>
              <a:buFont typeface="Wingdings" panose="05000000000000000000" pitchFamily="2" charset="2"/>
              <a:buChar char="l"/>
            </a:pPr>
            <a:r>
              <a:rPr lang="en-US" altLang="zh-TW" sz="26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Anthropometric Measurement (AD)</a:t>
            </a:r>
          </a:p>
          <a:p>
            <a:pPr lvl="2"/>
            <a:r>
              <a:rPr lang="en-US" altLang="zh-TW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Height</a:t>
            </a: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？</a:t>
            </a:r>
            <a:r>
              <a:rPr lang="en-US" altLang="zh-TW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Body weight </a:t>
            </a: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？</a:t>
            </a:r>
            <a:endParaRPr lang="en-US" altLang="zh-TW" sz="23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lvl="2"/>
            <a:r>
              <a:rPr lang="en-US" altLang="zh-TW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BMI </a:t>
            </a: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？</a:t>
            </a:r>
            <a:r>
              <a:rPr lang="en-US" altLang="zh-TW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WC</a:t>
            </a: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（</a:t>
            </a:r>
            <a:r>
              <a:rPr lang="zh-TW" altLang="en-US" sz="2000" b="1" dirty="0">
                <a:ea typeface="標楷體" panose="03000509000000000000" pitchFamily="65" charset="-120"/>
                <a:sym typeface="Wingdings 3" panose="05040102010807070707" pitchFamily="18" charset="2"/>
              </a:rPr>
              <a:t>腰圍）？</a:t>
            </a:r>
            <a:r>
              <a:rPr lang="en-US" altLang="zh-TW" sz="2300" b="1" baseline="30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 </a:t>
            </a:r>
            <a:endParaRPr lang="en-US" altLang="zh-TW" sz="23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lvl="2">
              <a:lnSpc>
                <a:spcPts val="2400"/>
              </a:lnSpc>
            </a:pPr>
            <a:r>
              <a:rPr lang="en-US" altLang="zh-TW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IBW </a:t>
            </a: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？</a:t>
            </a:r>
            <a:endParaRPr lang="en-US" altLang="zh-TW" sz="23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lvl="2">
              <a:lnSpc>
                <a:spcPts val="2400"/>
              </a:lnSpc>
            </a:pP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近期體重改變？  </a:t>
            </a:r>
            <a:endParaRPr lang="en-US" altLang="zh-TW" sz="2300" b="1" dirty="0">
              <a:solidFill>
                <a:schemeClr val="accent1">
                  <a:lumMod val="75000"/>
                </a:schemeClr>
              </a:solidFill>
              <a:effectLst/>
              <a:ea typeface="標楷體" panose="03000509000000000000" pitchFamily="65" charset="-120"/>
            </a:endParaRPr>
          </a:p>
          <a:p>
            <a:pPr marL="91440" lvl="2" indent="-91440">
              <a:lnSpc>
                <a:spcPts val="24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l"/>
            </a:pPr>
            <a:r>
              <a:rPr lang="en-US" altLang="zh-TW" sz="2600" b="1" u="sng" dirty="0">
                <a:solidFill>
                  <a:srgbClr val="0000FF"/>
                </a:solidFill>
                <a:ea typeface="標楷體" panose="03000509000000000000" pitchFamily="65" charset="-120"/>
              </a:rPr>
              <a:t>Nutrition-Focused Physical Findings (PD)</a:t>
            </a:r>
          </a:p>
          <a:p>
            <a:pPr lvl="2">
              <a:lnSpc>
                <a:spcPct val="100000"/>
              </a:lnSpc>
            </a:pP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水腫</a:t>
            </a: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？</a:t>
            </a: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標楷體" panose="03000509000000000000" pitchFamily="65" charset="-120"/>
              </a:rPr>
              <a:t>排便</a:t>
            </a:r>
            <a:r>
              <a:rPr lang="zh-TW" alt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？牙口狀況</a:t>
            </a:r>
            <a:r>
              <a:rPr lang="zh-TW" altLang="en-US" sz="23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？</a:t>
            </a:r>
            <a:endParaRPr lang="en-US" altLang="zh-TW" sz="26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標楷體" panose="03000509000000000000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C1AE4F-D073-49DA-969D-D8F6E752FE5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574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5690</TotalTime>
  <Words>1033</Words>
  <Application>Microsoft Office PowerPoint</Application>
  <PresentationFormat>如螢幕大小 (4:3)</PresentationFormat>
  <Paragraphs>256</Paragraphs>
  <Slides>26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壁窗</vt:lpstr>
      <vt:lpstr>PowerPoint 簡報</vt:lpstr>
      <vt:lpstr>○○○○○○個案報告</vt:lpstr>
      <vt:lpstr>疾病營養照護相關實證</vt:lpstr>
      <vt:lpstr>背景資料</vt:lpstr>
      <vt:lpstr>初次營養訪視（或營養初診） (○年○月○日)</vt:lpstr>
      <vt:lpstr>Nutrition Assessment</vt:lpstr>
      <vt:lpstr>Nutrition Assessment </vt:lpstr>
      <vt:lpstr>Nutrition Assessment   </vt:lpstr>
      <vt:lpstr>Nutrition Assessment   </vt:lpstr>
      <vt:lpstr>Nutrition Assessment   </vt:lpstr>
      <vt:lpstr>Nutrition Assessment   </vt:lpstr>
      <vt:lpstr>Food and Nutrition Intake</vt:lpstr>
      <vt:lpstr>Nutrition Assessment   </vt:lpstr>
      <vt:lpstr>Nutrition Diagnosis   </vt:lpstr>
      <vt:lpstr>Nutrition Intervention  </vt:lpstr>
      <vt:lpstr>Nutrition Intervention  </vt:lpstr>
      <vt:lpstr>Meal Planning</vt:lpstr>
      <vt:lpstr>Nutrition Intervention  </vt:lpstr>
      <vt:lpstr>Nutrition Monitoring and  Evaluation </vt:lpstr>
      <vt:lpstr>PowerPoint 簡報</vt:lpstr>
      <vt:lpstr>Nutrition Reassessment</vt:lpstr>
      <vt:lpstr>Nutrition Reassessment</vt:lpstr>
      <vt:lpstr>Nutrition Reassessment</vt:lpstr>
      <vt:lpstr>其餘NCP步驟自行依需求執行後紀錄 </vt:lpstr>
      <vt:lpstr>個案營養照護總結</vt:lpstr>
      <vt:lpstr>參考文獻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個案報告 吞嚥困難之住民營養照護</dc:title>
  <dc:creator>A2228</dc:creator>
  <cp:lastModifiedBy>DrWuCC</cp:lastModifiedBy>
  <cp:revision>422</cp:revision>
  <dcterms:created xsi:type="dcterms:W3CDTF">2014-08-15T06:40:10Z</dcterms:created>
  <dcterms:modified xsi:type="dcterms:W3CDTF">2019-08-29T03:33:45Z</dcterms:modified>
</cp:coreProperties>
</file>